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20" r:id="rId3"/>
    <p:sldId id="322" r:id="rId4"/>
    <p:sldId id="321" r:id="rId5"/>
    <p:sldId id="323" r:id="rId6"/>
    <p:sldId id="324" r:id="rId7"/>
    <p:sldId id="325" r:id="rId8"/>
    <p:sldId id="326" r:id="rId9"/>
    <p:sldId id="257" r:id="rId10"/>
    <p:sldId id="258" r:id="rId11"/>
    <p:sldId id="259" r:id="rId12"/>
    <p:sldId id="260" r:id="rId13"/>
    <p:sldId id="276" r:id="rId14"/>
    <p:sldId id="277" r:id="rId15"/>
    <p:sldId id="275" r:id="rId16"/>
    <p:sldId id="261" r:id="rId17"/>
    <p:sldId id="262" r:id="rId18"/>
    <p:sldId id="263" r:id="rId19"/>
    <p:sldId id="265" r:id="rId20"/>
    <p:sldId id="327" r:id="rId21"/>
    <p:sldId id="328" r:id="rId22"/>
    <p:sldId id="329" r:id="rId23"/>
    <p:sldId id="330" r:id="rId24"/>
    <p:sldId id="264" r:id="rId25"/>
    <p:sldId id="266" r:id="rId26"/>
    <p:sldId id="267" r:id="rId27"/>
    <p:sldId id="268" r:id="rId28"/>
    <p:sldId id="269" r:id="rId29"/>
    <p:sldId id="270" r:id="rId30"/>
    <p:sldId id="271" r:id="rId31"/>
    <p:sldId id="272" r:id="rId32"/>
    <p:sldId id="273" r:id="rId33"/>
    <p:sldId id="274" r:id="rId34"/>
    <p:sldId id="278" r:id="rId35"/>
    <p:sldId id="279" r:id="rId36"/>
    <p:sldId id="285" r:id="rId37"/>
    <p:sldId id="309" r:id="rId38"/>
    <p:sldId id="331" r:id="rId39"/>
    <p:sldId id="332" r:id="rId40"/>
    <p:sldId id="280" r:id="rId41"/>
    <p:sldId id="281" r:id="rId42"/>
    <p:sldId id="284" r:id="rId43"/>
    <p:sldId id="282" r:id="rId44"/>
    <p:sldId id="333" r:id="rId45"/>
    <p:sldId id="335" r:id="rId46"/>
    <p:sldId id="334" r:id="rId47"/>
    <p:sldId id="283" r:id="rId48"/>
    <p:sldId id="286" r:id="rId49"/>
    <p:sldId id="287" r:id="rId50"/>
    <p:sldId id="319" r:id="rId51"/>
    <p:sldId id="336" r:id="rId52"/>
    <p:sldId id="337" r:id="rId53"/>
    <p:sldId id="338" r:id="rId54"/>
    <p:sldId id="339" r:id="rId55"/>
    <p:sldId id="288" r:id="rId56"/>
    <p:sldId id="289" r:id="rId57"/>
    <p:sldId id="290" r:id="rId58"/>
    <p:sldId id="312" r:id="rId59"/>
    <p:sldId id="313" r:id="rId60"/>
    <p:sldId id="340" r:id="rId61"/>
    <p:sldId id="341" r:id="rId62"/>
    <p:sldId id="342" r:id="rId63"/>
    <p:sldId id="343" r:id="rId64"/>
    <p:sldId id="291" r:id="rId65"/>
    <p:sldId id="292" r:id="rId66"/>
    <p:sldId id="293" r:id="rId67"/>
    <p:sldId id="294" r:id="rId68"/>
    <p:sldId id="314" r:id="rId69"/>
    <p:sldId id="347" r:id="rId70"/>
    <p:sldId id="348" r:id="rId71"/>
    <p:sldId id="349" r:id="rId72"/>
    <p:sldId id="295" r:id="rId73"/>
    <p:sldId id="296" r:id="rId74"/>
    <p:sldId id="297" r:id="rId75"/>
    <p:sldId id="315" r:id="rId76"/>
    <p:sldId id="316" r:id="rId77"/>
    <p:sldId id="344" r:id="rId78"/>
    <p:sldId id="345" r:id="rId79"/>
    <p:sldId id="346" r:id="rId80"/>
    <p:sldId id="298" r:id="rId81"/>
    <p:sldId id="299" r:id="rId82"/>
    <p:sldId id="300" r:id="rId83"/>
    <p:sldId id="301" r:id="rId84"/>
    <p:sldId id="317" r:id="rId85"/>
    <p:sldId id="350" r:id="rId86"/>
    <p:sldId id="351" r:id="rId87"/>
    <p:sldId id="352" r:id="rId88"/>
    <p:sldId id="353" r:id="rId89"/>
    <p:sldId id="302" r:id="rId90"/>
    <p:sldId id="304" r:id="rId91"/>
    <p:sldId id="318" r:id="rId92"/>
    <p:sldId id="305" r:id="rId93"/>
    <p:sldId id="306" r:id="rId94"/>
    <p:sldId id="307" r:id="rId95"/>
    <p:sldId id="354" r:id="rId96"/>
    <p:sldId id="355" r:id="rId97"/>
    <p:sldId id="30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048C68-65B2-4BAC-B699-3BF2613440D3}" type="doc">
      <dgm:prSet loTypeId="urn:microsoft.com/office/officeart/2008/layout/LinedList" loCatId="list" qsTypeId="urn:microsoft.com/office/officeart/2005/8/quickstyle/simple3" qsCatId="simple" csTypeId="urn:microsoft.com/office/officeart/2005/8/colors/accent1_1" csCatId="accent1"/>
      <dgm:spPr/>
      <dgm:t>
        <a:bodyPr/>
        <a:lstStyle/>
        <a:p>
          <a:endParaRPr lang="en-US"/>
        </a:p>
      </dgm:t>
    </dgm:pt>
    <dgm:pt modelId="{1108E135-8716-4729-A9DE-2463C652EE7E}">
      <dgm:prSet/>
      <dgm:spPr/>
      <dgm:t>
        <a:bodyPr/>
        <a:lstStyle/>
        <a:p>
          <a:r>
            <a:rPr lang="en-IN"/>
            <a:t>In south Indian chart the  bhavas are not fixed but the rashi is fixed. </a:t>
          </a:r>
          <a:endParaRPr lang="en-US"/>
        </a:p>
      </dgm:t>
    </dgm:pt>
    <dgm:pt modelId="{BFED2988-7CFD-4859-A95F-32B2324E80F4}" type="parTrans" cxnId="{D6583253-85C8-4427-A51E-D4ACA4233560}">
      <dgm:prSet/>
      <dgm:spPr/>
      <dgm:t>
        <a:bodyPr/>
        <a:lstStyle/>
        <a:p>
          <a:endParaRPr lang="en-US"/>
        </a:p>
      </dgm:t>
    </dgm:pt>
    <dgm:pt modelId="{2301AF90-48CB-40DE-B043-43B8E096950D}" type="sibTrans" cxnId="{D6583253-85C8-4427-A51E-D4ACA4233560}">
      <dgm:prSet/>
      <dgm:spPr/>
      <dgm:t>
        <a:bodyPr/>
        <a:lstStyle/>
        <a:p>
          <a:endParaRPr lang="en-US"/>
        </a:p>
      </dgm:t>
    </dgm:pt>
    <dgm:pt modelId="{687CFB59-A3E0-404D-9D5D-94B0B533E24D}">
      <dgm:prSet/>
      <dgm:spPr/>
      <dgm:t>
        <a:bodyPr/>
        <a:lstStyle/>
        <a:p>
          <a:r>
            <a:rPr lang="en-IN"/>
            <a:t>These rashi follows the fixed order. </a:t>
          </a:r>
          <a:endParaRPr lang="en-US"/>
        </a:p>
      </dgm:t>
    </dgm:pt>
    <dgm:pt modelId="{49E1D183-0773-4118-894D-0641949C9298}" type="parTrans" cxnId="{5CBB918A-EBFB-4CB7-A700-5C66FF4AACFD}">
      <dgm:prSet/>
      <dgm:spPr/>
      <dgm:t>
        <a:bodyPr/>
        <a:lstStyle/>
        <a:p>
          <a:endParaRPr lang="en-US"/>
        </a:p>
      </dgm:t>
    </dgm:pt>
    <dgm:pt modelId="{AF4BAF32-3DB0-4400-9469-A5089164B1D4}" type="sibTrans" cxnId="{5CBB918A-EBFB-4CB7-A700-5C66FF4AACFD}">
      <dgm:prSet/>
      <dgm:spPr/>
      <dgm:t>
        <a:bodyPr/>
        <a:lstStyle/>
        <a:p>
          <a:endParaRPr lang="en-US"/>
        </a:p>
      </dgm:t>
    </dgm:pt>
    <dgm:pt modelId="{D3A98C61-671D-4452-8DB1-E595DB11A29C}">
      <dgm:prSet/>
      <dgm:spPr/>
      <dgm:t>
        <a:bodyPr/>
        <a:lstStyle/>
        <a:p>
          <a:r>
            <a:rPr lang="en-IN"/>
            <a:t>The lagna is moving in south Indian chart. </a:t>
          </a:r>
          <a:endParaRPr lang="en-US"/>
        </a:p>
      </dgm:t>
    </dgm:pt>
    <dgm:pt modelId="{F32033A1-C81E-45B9-8ADF-84BA2A86E7DA}" type="parTrans" cxnId="{265A11C0-D854-435C-BBF6-B6EFEEA61D8D}">
      <dgm:prSet/>
      <dgm:spPr/>
      <dgm:t>
        <a:bodyPr/>
        <a:lstStyle/>
        <a:p>
          <a:endParaRPr lang="en-US"/>
        </a:p>
      </dgm:t>
    </dgm:pt>
    <dgm:pt modelId="{35C52449-283C-4EAA-BE6B-112FFBDB4789}" type="sibTrans" cxnId="{265A11C0-D854-435C-BBF6-B6EFEEA61D8D}">
      <dgm:prSet/>
      <dgm:spPr/>
      <dgm:t>
        <a:bodyPr/>
        <a:lstStyle/>
        <a:p>
          <a:endParaRPr lang="en-US"/>
        </a:p>
      </dgm:t>
    </dgm:pt>
    <dgm:pt modelId="{5FDDF785-819C-447B-AFD6-6F301B2EE386}">
      <dgm:prSet/>
      <dgm:spPr/>
      <dgm:t>
        <a:bodyPr/>
        <a:lstStyle/>
        <a:p>
          <a:r>
            <a:rPr lang="en-IN"/>
            <a:t>According to the lagna the houses also moves in south Indian chart. </a:t>
          </a:r>
          <a:endParaRPr lang="en-US"/>
        </a:p>
      </dgm:t>
    </dgm:pt>
    <dgm:pt modelId="{11F726A4-F7ED-4840-B7CE-E3D0F3523E47}" type="parTrans" cxnId="{2BDFD156-50BA-433A-9913-4FFB773B8528}">
      <dgm:prSet/>
      <dgm:spPr/>
      <dgm:t>
        <a:bodyPr/>
        <a:lstStyle/>
        <a:p>
          <a:endParaRPr lang="en-US"/>
        </a:p>
      </dgm:t>
    </dgm:pt>
    <dgm:pt modelId="{04BA624F-D057-417E-9478-47B63E15BCB7}" type="sibTrans" cxnId="{2BDFD156-50BA-433A-9913-4FFB773B8528}">
      <dgm:prSet/>
      <dgm:spPr/>
      <dgm:t>
        <a:bodyPr/>
        <a:lstStyle/>
        <a:p>
          <a:endParaRPr lang="en-US"/>
        </a:p>
      </dgm:t>
    </dgm:pt>
    <dgm:pt modelId="{10BE5E1F-4470-4316-A79C-F4D11397F254}" type="pres">
      <dgm:prSet presAssocID="{A7048C68-65B2-4BAC-B699-3BF2613440D3}" presName="vert0" presStyleCnt="0">
        <dgm:presLayoutVars>
          <dgm:dir/>
          <dgm:animOne val="branch"/>
          <dgm:animLvl val="lvl"/>
        </dgm:presLayoutVars>
      </dgm:prSet>
      <dgm:spPr/>
    </dgm:pt>
    <dgm:pt modelId="{1DC0EEAE-A730-4FC0-B96B-4D47747C2B0B}" type="pres">
      <dgm:prSet presAssocID="{1108E135-8716-4729-A9DE-2463C652EE7E}" presName="thickLine" presStyleLbl="alignNode1" presStyleIdx="0" presStyleCnt="4"/>
      <dgm:spPr/>
    </dgm:pt>
    <dgm:pt modelId="{E75438C3-2E4F-414D-9322-177BE0FCDFCE}" type="pres">
      <dgm:prSet presAssocID="{1108E135-8716-4729-A9DE-2463C652EE7E}" presName="horz1" presStyleCnt="0"/>
      <dgm:spPr/>
    </dgm:pt>
    <dgm:pt modelId="{A827A3B1-CCC1-4702-87A3-1136709C1271}" type="pres">
      <dgm:prSet presAssocID="{1108E135-8716-4729-A9DE-2463C652EE7E}" presName="tx1" presStyleLbl="revTx" presStyleIdx="0" presStyleCnt="4"/>
      <dgm:spPr/>
    </dgm:pt>
    <dgm:pt modelId="{84302237-7404-49A8-A6D5-FEA8B019411F}" type="pres">
      <dgm:prSet presAssocID="{1108E135-8716-4729-A9DE-2463C652EE7E}" presName="vert1" presStyleCnt="0"/>
      <dgm:spPr/>
    </dgm:pt>
    <dgm:pt modelId="{A4DBEFBA-BB97-49E2-8965-7A0647527A45}" type="pres">
      <dgm:prSet presAssocID="{687CFB59-A3E0-404D-9D5D-94B0B533E24D}" presName="thickLine" presStyleLbl="alignNode1" presStyleIdx="1" presStyleCnt="4"/>
      <dgm:spPr/>
    </dgm:pt>
    <dgm:pt modelId="{4036190F-97CF-4E61-9DD2-1EE86DB00307}" type="pres">
      <dgm:prSet presAssocID="{687CFB59-A3E0-404D-9D5D-94B0B533E24D}" presName="horz1" presStyleCnt="0"/>
      <dgm:spPr/>
    </dgm:pt>
    <dgm:pt modelId="{DB8F5909-1F22-48CF-91BB-F3CC593F9FA4}" type="pres">
      <dgm:prSet presAssocID="{687CFB59-A3E0-404D-9D5D-94B0B533E24D}" presName="tx1" presStyleLbl="revTx" presStyleIdx="1" presStyleCnt="4"/>
      <dgm:spPr/>
    </dgm:pt>
    <dgm:pt modelId="{AAAA7C14-FADA-4B4A-A154-4AA715C14D64}" type="pres">
      <dgm:prSet presAssocID="{687CFB59-A3E0-404D-9D5D-94B0B533E24D}" presName="vert1" presStyleCnt="0"/>
      <dgm:spPr/>
    </dgm:pt>
    <dgm:pt modelId="{B2815093-7CCE-4A1F-96B2-9F8979CDDE2A}" type="pres">
      <dgm:prSet presAssocID="{D3A98C61-671D-4452-8DB1-E595DB11A29C}" presName="thickLine" presStyleLbl="alignNode1" presStyleIdx="2" presStyleCnt="4"/>
      <dgm:spPr/>
    </dgm:pt>
    <dgm:pt modelId="{68F47996-50BD-4A5C-BD12-23A627298D19}" type="pres">
      <dgm:prSet presAssocID="{D3A98C61-671D-4452-8DB1-E595DB11A29C}" presName="horz1" presStyleCnt="0"/>
      <dgm:spPr/>
    </dgm:pt>
    <dgm:pt modelId="{67B226D3-AA20-4E3B-BEAE-D55025C53544}" type="pres">
      <dgm:prSet presAssocID="{D3A98C61-671D-4452-8DB1-E595DB11A29C}" presName="tx1" presStyleLbl="revTx" presStyleIdx="2" presStyleCnt="4"/>
      <dgm:spPr/>
    </dgm:pt>
    <dgm:pt modelId="{AA416D79-736F-41EE-9D22-D4B8E180F818}" type="pres">
      <dgm:prSet presAssocID="{D3A98C61-671D-4452-8DB1-E595DB11A29C}" presName="vert1" presStyleCnt="0"/>
      <dgm:spPr/>
    </dgm:pt>
    <dgm:pt modelId="{0B72036D-83DB-4B3A-AB7C-18170CEEECEA}" type="pres">
      <dgm:prSet presAssocID="{5FDDF785-819C-447B-AFD6-6F301B2EE386}" presName="thickLine" presStyleLbl="alignNode1" presStyleIdx="3" presStyleCnt="4"/>
      <dgm:spPr/>
    </dgm:pt>
    <dgm:pt modelId="{D813942F-E537-43AE-814E-E70A0726E3D4}" type="pres">
      <dgm:prSet presAssocID="{5FDDF785-819C-447B-AFD6-6F301B2EE386}" presName="horz1" presStyleCnt="0"/>
      <dgm:spPr/>
    </dgm:pt>
    <dgm:pt modelId="{8A245ED9-2D6A-4CD5-AF3A-3824F67442A4}" type="pres">
      <dgm:prSet presAssocID="{5FDDF785-819C-447B-AFD6-6F301B2EE386}" presName="tx1" presStyleLbl="revTx" presStyleIdx="3" presStyleCnt="4"/>
      <dgm:spPr/>
    </dgm:pt>
    <dgm:pt modelId="{EFB10AB9-5D84-45CB-9E74-DB7ABF47A651}" type="pres">
      <dgm:prSet presAssocID="{5FDDF785-819C-447B-AFD6-6F301B2EE386}" presName="vert1" presStyleCnt="0"/>
      <dgm:spPr/>
    </dgm:pt>
  </dgm:ptLst>
  <dgm:cxnLst>
    <dgm:cxn modelId="{A508733F-21E4-495F-B91F-E2F3C4824318}" type="presOf" srcId="{A7048C68-65B2-4BAC-B699-3BF2613440D3}" destId="{10BE5E1F-4470-4316-A79C-F4D11397F254}" srcOrd="0" destOrd="0" presId="urn:microsoft.com/office/officeart/2008/layout/LinedList"/>
    <dgm:cxn modelId="{5BBF9449-9F6C-4E01-BA11-311A4FE986F2}" type="presOf" srcId="{5FDDF785-819C-447B-AFD6-6F301B2EE386}" destId="{8A245ED9-2D6A-4CD5-AF3A-3824F67442A4}" srcOrd="0" destOrd="0" presId="urn:microsoft.com/office/officeart/2008/layout/LinedList"/>
    <dgm:cxn modelId="{D6583253-85C8-4427-A51E-D4ACA4233560}" srcId="{A7048C68-65B2-4BAC-B699-3BF2613440D3}" destId="{1108E135-8716-4729-A9DE-2463C652EE7E}" srcOrd="0" destOrd="0" parTransId="{BFED2988-7CFD-4859-A95F-32B2324E80F4}" sibTransId="{2301AF90-48CB-40DE-B043-43B8E096950D}"/>
    <dgm:cxn modelId="{2BDFD156-50BA-433A-9913-4FFB773B8528}" srcId="{A7048C68-65B2-4BAC-B699-3BF2613440D3}" destId="{5FDDF785-819C-447B-AFD6-6F301B2EE386}" srcOrd="3" destOrd="0" parTransId="{11F726A4-F7ED-4840-B7CE-E3D0F3523E47}" sibTransId="{04BA624F-D057-417E-9478-47B63E15BCB7}"/>
    <dgm:cxn modelId="{0DC0FD89-4C4C-4E75-A040-D54F82E2C708}" type="presOf" srcId="{1108E135-8716-4729-A9DE-2463C652EE7E}" destId="{A827A3B1-CCC1-4702-87A3-1136709C1271}" srcOrd="0" destOrd="0" presId="urn:microsoft.com/office/officeart/2008/layout/LinedList"/>
    <dgm:cxn modelId="{5CBB918A-EBFB-4CB7-A700-5C66FF4AACFD}" srcId="{A7048C68-65B2-4BAC-B699-3BF2613440D3}" destId="{687CFB59-A3E0-404D-9D5D-94B0B533E24D}" srcOrd="1" destOrd="0" parTransId="{49E1D183-0773-4118-894D-0641949C9298}" sibTransId="{AF4BAF32-3DB0-4400-9469-A5089164B1D4}"/>
    <dgm:cxn modelId="{AB927892-DA5B-4232-B605-3B7C5D4907FC}" type="presOf" srcId="{D3A98C61-671D-4452-8DB1-E595DB11A29C}" destId="{67B226D3-AA20-4E3B-BEAE-D55025C53544}" srcOrd="0" destOrd="0" presId="urn:microsoft.com/office/officeart/2008/layout/LinedList"/>
    <dgm:cxn modelId="{8A85C3BC-9F3C-4C89-81E1-5BB51D5A6B21}" type="presOf" srcId="{687CFB59-A3E0-404D-9D5D-94B0B533E24D}" destId="{DB8F5909-1F22-48CF-91BB-F3CC593F9FA4}" srcOrd="0" destOrd="0" presId="urn:microsoft.com/office/officeart/2008/layout/LinedList"/>
    <dgm:cxn modelId="{265A11C0-D854-435C-BBF6-B6EFEEA61D8D}" srcId="{A7048C68-65B2-4BAC-B699-3BF2613440D3}" destId="{D3A98C61-671D-4452-8DB1-E595DB11A29C}" srcOrd="2" destOrd="0" parTransId="{F32033A1-C81E-45B9-8ADF-84BA2A86E7DA}" sibTransId="{35C52449-283C-4EAA-BE6B-112FFBDB4789}"/>
    <dgm:cxn modelId="{D2F32313-E7D5-48A6-AD3C-A9FB6C288DAB}" type="presParOf" srcId="{10BE5E1F-4470-4316-A79C-F4D11397F254}" destId="{1DC0EEAE-A730-4FC0-B96B-4D47747C2B0B}" srcOrd="0" destOrd="0" presId="urn:microsoft.com/office/officeart/2008/layout/LinedList"/>
    <dgm:cxn modelId="{BDB9F27B-9717-4379-A058-49267C1A66DB}" type="presParOf" srcId="{10BE5E1F-4470-4316-A79C-F4D11397F254}" destId="{E75438C3-2E4F-414D-9322-177BE0FCDFCE}" srcOrd="1" destOrd="0" presId="urn:microsoft.com/office/officeart/2008/layout/LinedList"/>
    <dgm:cxn modelId="{B1EFBA42-B75F-45B4-AA51-A8F595057380}" type="presParOf" srcId="{E75438C3-2E4F-414D-9322-177BE0FCDFCE}" destId="{A827A3B1-CCC1-4702-87A3-1136709C1271}" srcOrd="0" destOrd="0" presId="urn:microsoft.com/office/officeart/2008/layout/LinedList"/>
    <dgm:cxn modelId="{E3F39040-2171-47D0-951D-77D3242A174A}" type="presParOf" srcId="{E75438C3-2E4F-414D-9322-177BE0FCDFCE}" destId="{84302237-7404-49A8-A6D5-FEA8B019411F}" srcOrd="1" destOrd="0" presId="urn:microsoft.com/office/officeart/2008/layout/LinedList"/>
    <dgm:cxn modelId="{912213E6-E788-4AD9-8974-377E5B9A0C64}" type="presParOf" srcId="{10BE5E1F-4470-4316-A79C-F4D11397F254}" destId="{A4DBEFBA-BB97-49E2-8965-7A0647527A45}" srcOrd="2" destOrd="0" presId="urn:microsoft.com/office/officeart/2008/layout/LinedList"/>
    <dgm:cxn modelId="{BC42E3E1-E2CF-4487-9585-DD561A038BD1}" type="presParOf" srcId="{10BE5E1F-4470-4316-A79C-F4D11397F254}" destId="{4036190F-97CF-4E61-9DD2-1EE86DB00307}" srcOrd="3" destOrd="0" presId="urn:microsoft.com/office/officeart/2008/layout/LinedList"/>
    <dgm:cxn modelId="{B5330A7D-6302-483F-869D-C6966AA747EB}" type="presParOf" srcId="{4036190F-97CF-4E61-9DD2-1EE86DB00307}" destId="{DB8F5909-1F22-48CF-91BB-F3CC593F9FA4}" srcOrd="0" destOrd="0" presId="urn:microsoft.com/office/officeart/2008/layout/LinedList"/>
    <dgm:cxn modelId="{C5C375E2-A4A4-49DE-9C30-3F3D538B96EE}" type="presParOf" srcId="{4036190F-97CF-4E61-9DD2-1EE86DB00307}" destId="{AAAA7C14-FADA-4B4A-A154-4AA715C14D64}" srcOrd="1" destOrd="0" presId="urn:microsoft.com/office/officeart/2008/layout/LinedList"/>
    <dgm:cxn modelId="{DA28427B-EB63-4B14-8353-706916A7EB93}" type="presParOf" srcId="{10BE5E1F-4470-4316-A79C-F4D11397F254}" destId="{B2815093-7CCE-4A1F-96B2-9F8979CDDE2A}" srcOrd="4" destOrd="0" presId="urn:microsoft.com/office/officeart/2008/layout/LinedList"/>
    <dgm:cxn modelId="{7D430708-5958-4621-A0F6-04160DAAFFBA}" type="presParOf" srcId="{10BE5E1F-4470-4316-A79C-F4D11397F254}" destId="{68F47996-50BD-4A5C-BD12-23A627298D19}" srcOrd="5" destOrd="0" presId="urn:microsoft.com/office/officeart/2008/layout/LinedList"/>
    <dgm:cxn modelId="{36758C4D-DA5F-4721-B17D-6E62E3F4E729}" type="presParOf" srcId="{68F47996-50BD-4A5C-BD12-23A627298D19}" destId="{67B226D3-AA20-4E3B-BEAE-D55025C53544}" srcOrd="0" destOrd="0" presId="urn:microsoft.com/office/officeart/2008/layout/LinedList"/>
    <dgm:cxn modelId="{442CED24-A111-4AE3-8D8D-58B61FC6A062}" type="presParOf" srcId="{68F47996-50BD-4A5C-BD12-23A627298D19}" destId="{AA416D79-736F-41EE-9D22-D4B8E180F818}" srcOrd="1" destOrd="0" presId="urn:microsoft.com/office/officeart/2008/layout/LinedList"/>
    <dgm:cxn modelId="{E752F816-CA26-41D4-92A4-EF3AF6CF2E6A}" type="presParOf" srcId="{10BE5E1F-4470-4316-A79C-F4D11397F254}" destId="{0B72036D-83DB-4B3A-AB7C-18170CEEECEA}" srcOrd="6" destOrd="0" presId="urn:microsoft.com/office/officeart/2008/layout/LinedList"/>
    <dgm:cxn modelId="{F222A687-1E4C-4E92-A79C-606617A75ADB}" type="presParOf" srcId="{10BE5E1F-4470-4316-A79C-F4D11397F254}" destId="{D813942F-E537-43AE-814E-E70A0726E3D4}" srcOrd="7" destOrd="0" presId="urn:microsoft.com/office/officeart/2008/layout/LinedList"/>
    <dgm:cxn modelId="{6200A35B-3214-4FA2-B9E4-D685B299F1C8}" type="presParOf" srcId="{D813942F-E537-43AE-814E-E70A0726E3D4}" destId="{8A245ED9-2D6A-4CD5-AF3A-3824F67442A4}" srcOrd="0" destOrd="0" presId="urn:microsoft.com/office/officeart/2008/layout/LinedList"/>
    <dgm:cxn modelId="{313B7362-692C-4593-8036-2C5F38354726}" type="presParOf" srcId="{D813942F-E537-43AE-814E-E70A0726E3D4}" destId="{EFB10AB9-5D84-45CB-9E74-DB7ABF47A65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0EEAE-A730-4FC0-B96B-4D47747C2B0B}">
      <dsp:nvSpPr>
        <dsp:cNvPr id="0" name=""/>
        <dsp:cNvSpPr/>
      </dsp:nvSpPr>
      <dsp:spPr>
        <a:xfrm>
          <a:off x="0" y="0"/>
          <a:ext cx="6089650" cy="0"/>
        </a:xfrm>
        <a:prstGeom prst="lin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827A3B1-CCC1-4702-87A3-1136709C1271}">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In south Indian chart the  bhavas are not fixed but the rashi is fixed. </a:t>
          </a:r>
          <a:endParaRPr lang="en-US" sz="3300" kern="1200"/>
        </a:p>
      </dsp:txBody>
      <dsp:txXfrm>
        <a:off x="0" y="0"/>
        <a:ext cx="6089650" cy="1393031"/>
      </dsp:txXfrm>
    </dsp:sp>
    <dsp:sp modelId="{A4DBEFBA-BB97-49E2-8965-7A0647527A45}">
      <dsp:nvSpPr>
        <dsp:cNvPr id="0" name=""/>
        <dsp:cNvSpPr/>
      </dsp:nvSpPr>
      <dsp:spPr>
        <a:xfrm>
          <a:off x="0" y="1393031"/>
          <a:ext cx="6089650" cy="0"/>
        </a:xfrm>
        <a:prstGeom prst="lin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B8F5909-1F22-48CF-91BB-F3CC593F9FA4}">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These rashi follows the fixed order. </a:t>
          </a:r>
          <a:endParaRPr lang="en-US" sz="3300" kern="1200"/>
        </a:p>
      </dsp:txBody>
      <dsp:txXfrm>
        <a:off x="0" y="1393031"/>
        <a:ext cx="6089650" cy="1393031"/>
      </dsp:txXfrm>
    </dsp:sp>
    <dsp:sp modelId="{B2815093-7CCE-4A1F-96B2-9F8979CDDE2A}">
      <dsp:nvSpPr>
        <dsp:cNvPr id="0" name=""/>
        <dsp:cNvSpPr/>
      </dsp:nvSpPr>
      <dsp:spPr>
        <a:xfrm>
          <a:off x="0" y="2786062"/>
          <a:ext cx="6089650" cy="0"/>
        </a:xfrm>
        <a:prstGeom prst="lin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7B226D3-AA20-4E3B-BEAE-D55025C53544}">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The lagna is moving in south Indian chart. </a:t>
          </a:r>
          <a:endParaRPr lang="en-US" sz="3300" kern="1200"/>
        </a:p>
      </dsp:txBody>
      <dsp:txXfrm>
        <a:off x="0" y="2786062"/>
        <a:ext cx="6089650" cy="1393031"/>
      </dsp:txXfrm>
    </dsp:sp>
    <dsp:sp modelId="{0B72036D-83DB-4B3A-AB7C-18170CEEECEA}">
      <dsp:nvSpPr>
        <dsp:cNvPr id="0" name=""/>
        <dsp:cNvSpPr/>
      </dsp:nvSpPr>
      <dsp:spPr>
        <a:xfrm>
          <a:off x="0" y="4179093"/>
          <a:ext cx="6089650" cy="0"/>
        </a:xfrm>
        <a:prstGeom prst="lin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A245ED9-2D6A-4CD5-AF3A-3824F67442A4}">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According to the lagna the houses also moves in south Indian chart. </a:t>
          </a:r>
          <a:endParaRPr lang="en-US" sz="3300" kern="1200"/>
        </a:p>
      </dsp:txBody>
      <dsp:txXfrm>
        <a:off x="0" y="4179093"/>
        <a:ext cx="6089650" cy="139303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30A6D-EF5A-4507-B025-ACD541206780}"/>
              </a:ext>
            </a:extLst>
          </p:cNvPr>
          <p:cNvSpPr>
            <a:spLocks noGrp="1"/>
          </p:cNvSpPr>
          <p:nvPr>
            <p:ph type="ctrTitle"/>
          </p:nvPr>
        </p:nvSpPr>
        <p:spPr>
          <a:xfrm>
            <a:off x="452845" y="868362"/>
            <a:ext cx="8456024"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E7CF7A1-8124-45ED-BAA8-E6AE8ED2BBE1}"/>
              </a:ext>
            </a:extLst>
          </p:cNvPr>
          <p:cNvSpPr>
            <a:spLocks noGrp="1"/>
          </p:cNvSpPr>
          <p:nvPr>
            <p:ph type="subTitle" idx="1"/>
          </p:nvPr>
        </p:nvSpPr>
        <p:spPr>
          <a:xfrm>
            <a:off x="1524000" y="3602038"/>
            <a:ext cx="70866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0A9EBB9-7E3E-498C-AD39-93017C838FAC}"/>
              </a:ext>
            </a:extLst>
          </p:cNvPr>
          <p:cNvSpPr>
            <a:spLocks noGrp="1"/>
          </p:cNvSpPr>
          <p:nvPr>
            <p:ph type="dt" sz="half" idx="10"/>
          </p:nvPr>
        </p:nvSpPr>
        <p:spPr/>
        <p:txBody>
          <a:bodyPr/>
          <a:lstStyle/>
          <a:p>
            <a:fld id="{D0FAD826-6FBD-4CA1-BADF-EFC176FE5C45}" type="datetimeFigureOut">
              <a:rPr lang="en-IN" smtClean="0"/>
              <a:t>06-12-2019</a:t>
            </a:fld>
            <a:endParaRPr lang="en-IN"/>
          </a:p>
        </p:txBody>
      </p:sp>
      <p:sp>
        <p:nvSpPr>
          <p:cNvPr id="5" name="Footer Placeholder 4">
            <a:extLst>
              <a:ext uri="{FF2B5EF4-FFF2-40B4-BE49-F238E27FC236}">
                <a16:creationId xmlns:a16="http://schemas.microsoft.com/office/drawing/2014/main" id="{4AFA8CC9-B8EB-426D-B6B5-6C63BFEE4C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CC5AC8-A6F8-481F-8D5F-9807BA633B93}"/>
              </a:ext>
            </a:extLst>
          </p:cNvPr>
          <p:cNvSpPr>
            <a:spLocks noGrp="1"/>
          </p:cNvSpPr>
          <p:nvPr>
            <p:ph type="sldNum" sz="quarter" idx="12"/>
          </p:nvPr>
        </p:nvSpPr>
        <p:spPr/>
        <p:txBody>
          <a:bodyPr/>
          <a:lstStyle/>
          <a:p>
            <a:fld id="{2A392EB7-CC9C-4140-9EE5-A189655B6A2E}" type="slidenum">
              <a:rPr lang="en-IN" smtClean="0"/>
              <a:t>‹#›</a:t>
            </a:fld>
            <a:endParaRPr lang="en-IN"/>
          </a:p>
        </p:txBody>
      </p:sp>
    </p:spTree>
    <p:extLst>
      <p:ext uri="{BB962C8B-B14F-4D97-AF65-F5344CB8AC3E}">
        <p14:creationId xmlns:p14="http://schemas.microsoft.com/office/powerpoint/2010/main" val="2072264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CF85-FBD2-49D5-BC5C-7FBB26CD72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CBF86A-D830-4F9A-B281-4D0C5C2C021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A441FE-2A77-43FC-92B6-86BEC58456B0}"/>
              </a:ext>
            </a:extLst>
          </p:cNvPr>
          <p:cNvSpPr>
            <a:spLocks noGrp="1"/>
          </p:cNvSpPr>
          <p:nvPr>
            <p:ph type="dt" sz="half" idx="10"/>
          </p:nvPr>
        </p:nvSpPr>
        <p:spPr/>
        <p:txBody>
          <a:bodyPr/>
          <a:lstStyle/>
          <a:p>
            <a:fld id="{D0FAD826-6FBD-4CA1-BADF-EFC176FE5C45}" type="datetimeFigureOut">
              <a:rPr lang="en-IN" smtClean="0"/>
              <a:t>06-12-2019</a:t>
            </a:fld>
            <a:endParaRPr lang="en-IN"/>
          </a:p>
        </p:txBody>
      </p:sp>
      <p:sp>
        <p:nvSpPr>
          <p:cNvPr id="5" name="Footer Placeholder 4">
            <a:extLst>
              <a:ext uri="{FF2B5EF4-FFF2-40B4-BE49-F238E27FC236}">
                <a16:creationId xmlns:a16="http://schemas.microsoft.com/office/drawing/2014/main" id="{A751EE06-4B30-4EF5-8581-91E422B9B5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9CCA5C-BCA6-4202-9CAB-0640850CA142}"/>
              </a:ext>
            </a:extLst>
          </p:cNvPr>
          <p:cNvSpPr>
            <a:spLocks noGrp="1"/>
          </p:cNvSpPr>
          <p:nvPr>
            <p:ph type="sldNum" sz="quarter" idx="12"/>
          </p:nvPr>
        </p:nvSpPr>
        <p:spPr/>
        <p:txBody>
          <a:bodyPr/>
          <a:lstStyle/>
          <a:p>
            <a:fld id="{2A392EB7-CC9C-4140-9EE5-A189655B6A2E}" type="slidenum">
              <a:rPr lang="en-IN" smtClean="0"/>
              <a:t>‹#›</a:t>
            </a:fld>
            <a:endParaRPr lang="en-IN"/>
          </a:p>
        </p:txBody>
      </p:sp>
    </p:spTree>
    <p:extLst>
      <p:ext uri="{BB962C8B-B14F-4D97-AF65-F5344CB8AC3E}">
        <p14:creationId xmlns:p14="http://schemas.microsoft.com/office/powerpoint/2010/main" val="1055318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98C1B2-F7D4-4ED2-8684-F4BB21E84C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5A251B-48E1-4258-B27A-CA49E7E080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569A0D-367B-45C0-AB42-6FCEC38E69A6}"/>
              </a:ext>
            </a:extLst>
          </p:cNvPr>
          <p:cNvSpPr>
            <a:spLocks noGrp="1"/>
          </p:cNvSpPr>
          <p:nvPr>
            <p:ph type="dt" sz="half" idx="10"/>
          </p:nvPr>
        </p:nvSpPr>
        <p:spPr/>
        <p:txBody>
          <a:bodyPr/>
          <a:lstStyle/>
          <a:p>
            <a:fld id="{D0FAD826-6FBD-4CA1-BADF-EFC176FE5C45}" type="datetimeFigureOut">
              <a:rPr lang="en-IN" smtClean="0"/>
              <a:t>06-12-2019</a:t>
            </a:fld>
            <a:endParaRPr lang="en-IN"/>
          </a:p>
        </p:txBody>
      </p:sp>
      <p:sp>
        <p:nvSpPr>
          <p:cNvPr id="5" name="Footer Placeholder 4">
            <a:extLst>
              <a:ext uri="{FF2B5EF4-FFF2-40B4-BE49-F238E27FC236}">
                <a16:creationId xmlns:a16="http://schemas.microsoft.com/office/drawing/2014/main" id="{E5BCAC5E-69CF-4460-A70B-C4CD3E7AE4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896A8A-C1EC-40DA-972E-152DE506382B}"/>
              </a:ext>
            </a:extLst>
          </p:cNvPr>
          <p:cNvSpPr>
            <a:spLocks noGrp="1"/>
          </p:cNvSpPr>
          <p:nvPr>
            <p:ph type="sldNum" sz="quarter" idx="12"/>
          </p:nvPr>
        </p:nvSpPr>
        <p:spPr/>
        <p:txBody>
          <a:bodyPr/>
          <a:lstStyle/>
          <a:p>
            <a:fld id="{2A392EB7-CC9C-4140-9EE5-A189655B6A2E}" type="slidenum">
              <a:rPr lang="en-IN" smtClean="0"/>
              <a:t>‹#›</a:t>
            </a:fld>
            <a:endParaRPr lang="en-IN"/>
          </a:p>
        </p:txBody>
      </p:sp>
    </p:spTree>
    <p:extLst>
      <p:ext uri="{BB962C8B-B14F-4D97-AF65-F5344CB8AC3E}">
        <p14:creationId xmlns:p14="http://schemas.microsoft.com/office/powerpoint/2010/main" val="2333037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44B5-4588-4C0C-964D-A0D152FF1709}"/>
              </a:ext>
            </a:extLst>
          </p:cNvPr>
          <p:cNvSpPr>
            <a:spLocks noGrp="1"/>
          </p:cNvSpPr>
          <p:nvPr>
            <p:ph type="title"/>
          </p:nvPr>
        </p:nvSpPr>
        <p:spPr>
          <a:xfrm>
            <a:off x="209005" y="136525"/>
            <a:ext cx="8765177" cy="1325563"/>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6088B7-00AA-441B-BEAD-E736BA1F13B7}"/>
              </a:ext>
            </a:extLst>
          </p:cNvPr>
          <p:cNvSpPr>
            <a:spLocks noGrp="1"/>
          </p:cNvSpPr>
          <p:nvPr>
            <p:ph idx="1"/>
          </p:nvPr>
        </p:nvSpPr>
        <p:spPr>
          <a:xfrm>
            <a:off x="209006" y="1690687"/>
            <a:ext cx="8621485" cy="4185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8FE70C-888C-4328-BEB2-D18C1A68999E}"/>
              </a:ext>
            </a:extLst>
          </p:cNvPr>
          <p:cNvSpPr>
            <a:spLocks noGrp="1"/>
          </p:cNvSpPr>
          <p:nvPr>
            <p:ph type="dt" sz="half" idx="10"/>
          </p:nvPr>
        </p:nvSpPr>
        <p:spPr/>
        <p:txBody>
          <a:bodyPr/>
          <a:lstStyle/>
          <a:p>
            <a:fld id="{D0FAD826-6FBD-4CA1-BADF-EFC176FE5C45}" type="datetimeFigureOut">
              <a:rPr lang="en-IN" smtClean="0"/>
              <a:t>06-12-2019</a:t>
            </a:fld>
            <a:endParaRPr lang="en-IN"/>
          </a:p>
        </p:txBody>
      </p:sp>
      <p:sp>
        <p:nvSpPr>
          <p:cNvPr id="5" name="Footer Placeholder 4">
            <a:extLst>
              <a:ext uri="{FF2B5EF4-FFF2-40B4-BE49-F238E27FC236}">
                <a16:creationId xmlns:a16="http://schemas.microsoft.com/office/drawing/2014/main" id="{5B7343FA-C484-4822-B654-B28CCF9ECC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6558F-D660-4B5F-9BA7-FFF6117E1B98}"/>
              </a:ext>
            </a:extLst>
          </p:cNvPr>
          <p:cNvSpPr>
            <a:spLocks noGrp="1"/>
          </p:cNvSpPr>
          <p:nvPr>
            <p:ph type="sldNum" sz="quarter" idx="12"/>
          </p:nvPr>
        </p:nvSpPr>
        <p:spPr/>
        <p:txBody>
          <a:bodyPr/>
          <a:lstStyle/>
          <a:p>
            <a:fld id="{2A392EB7-CC9C-4140-9EE5-A189655B6A2E}" type="slidenum">
              <a:rPr lang="en-IN" smtClean="0"/>
              <a:t>‹#›</a:t>
            </a:fld>
            <a:endParaRPr lang="en-IN"/>
          </a:p>
        </p:txBody>
      </p:sp>
    </p:spTree>
    <p:extLst>
      <p:ext uri="{BB962C8B-B14F-4D97-AF65-F5344CB8AC3E}">
        <p14:creationId xmlns:p14="http://schemas.microsoft.com/office/powerpoint/2010/main" val="356836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EF5D-6876-4230-86A1-3CF2F917DB9C}"/>
              </a:ext>
            </a:extLst>
          </p:cNvPr>
          <p:cNvSpPr>
            <a:spLocks noGrp="1"/>
          </p:cNvSpPr>
          <p:nvPr>
            <p:ph type="title"/>
          </p:nvPr>
        </p:nvSpPr>
        <p:spPr>
          <a:xfrm>
            <a:off x="831850" y="391886"/>
            <a:ext cx="8050893" cy="4284617"/>
          </a:xfrm>
        </p:spPr>
        <p:txBody>
          <a:bodyPr anchor="b"/>
          <a:lstStyle>
            <a:lvl1pPr>
              <a:defRPr sz="6000"/>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44E8B9A4-577C-4C85-B55E-785089B470D6}"/>
              </a:ext>
            </a:extLst>
          </p:cNvPr>
          <p:cNvSpPr>
            <a:spLocks noGrp="1"/>
          </p:cNvSpPr>
          <p:nvPr>
            <p:ph type="body" idx="1"/>
          </p:nvPr>
        </p:nvSpPr>
        <p:spPr>
          <a:xfrm>
            <a:off x="831850" y="3429001"/>
            <a:ext cx="8181521" cy="26606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5D40D0-C05E-4B59-9A5E-68D0830B55D1}"/>
              </a:ext>
            </a:extLst>
          </p:cNvPr>
          <p:cNvSpPr>
            <a:spLocks noGrp="1"/>
          </p:cNvSpPr>
          <p:nvPr>
            <p:ph type="dt" sz="half" idx="10"/>
          </p:nvPr>
        </p:nvSpPr>
        <p:spPr/>
        <p:txBody>
          <a:bodyPr/>
          <a:lstStyle/>
          <a:p>
            <a:fld id="{D0FAD826-6FBD-4CA1-BADF-EFC176FE5C45}" type="datetimeFigureOut">
              <a:rPr lang="en-IN" smtClean="0"/>
              <a:t>06-12-2019</a:t>
            </a:fld>
            <a:endParaRPr lang="en-IN"/>
          </a:p>
        </p:txBody>
      </p:sp>
      <p:sp>
        <p:nvSpPr>
          <p:cNvPr id="5" name="Footer Placeholder 4">
            <a:extLst>
              <a:ext uri="{FF2B5EF4-FFF2-40B4-BE49-F238E27FC236}">
                <a16:creationId xmlns:a16="http://schemas.microsoft.com/office/drawing/2014/main" id="{8D9949F0-584F-4123-899D-A0BCB02EB5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0141D3-DD75-4E39-B387-19A3A8CD0D4A}"/>
              </a:ext>
            </a:extLst>
          </p:cNvPr>
          <p:cNvSpPr>
            <a:spLocks noGrp="1"/>
          </p:cNvSpPr>
          <p:nvPr>
            <p:ph type="sldNum" sz="quarter" idx="12"/>
          </p:nvPr>
        </p:nvSpPr>
        <p:spPr/>
        <p:txBody>
          <a:bodyPr/>
          <a:lstStyle/>
          <a:p>
            <a:fld id="{2A392EB7-CC9C-4140-9EE5-A189655B6A2E}" type="slidenum">
              <a:rPr lang="en-IN" smtClean="0"/>
              <a:t>‹#›</a:t>
            </a:fld>
            <a:endParaRPr lang="en-IN"/>
          </a:p>
        </p:txBody>
      </p:sp>
    </p:spTree>
    <p:extLst>
      <p:ext uri="{BB962C8B-B14F-4D97-AF65-F5344CB8AC3E}">
        <p14:creationId xmlns:p14="http://schemas.microsoft.com/office/powerpoint/2010/main" val="1557206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7A2A-B46A-4EC2-B015-16E2F681FA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825330-188B-42E4-942C-B26AB87FDC1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5C2653-B938-40E5-A29E-FE59E275EC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21C4B70-FD78-41D2-9314-286CA38C2D4B}"/>
              </a:ext>
            </a:extLst>
          </p:cNvPr>
          <p:cNvSpPr>
            <a:spLocks noGrp="1"/>
          </p:cNvSpPr>
          <p:nvPr>
            <p:ph type="dt" sz="half" idx="10"/>
          </p:nvPr>
        </p:nvSpPr>
        <p:spPr/>
        <p:txBody>
          <a:bodyPr/>
          <a:lstStyle/>
          <a:p>
            <a:fld id="{D0FAD826-6FBD-4CA1-BADF-EFC176FE5C45}" type="datetimeFigureOut">
              <a:rPr lang="en-IN" smtClean="0"/>
              <a:t>06-12-2019</a:t>
            </a:fld>
            <a:endParaRPr lang="en-IN"/>
          </a:p>
        </p:txBody>
      </p:sp>
      <p:sp>
        <p:nvSpPr>
          <p:cNvPr id="6" name="Footer Placeholder 5">
            <a:extLst>
              <a:ext uri="{FF2B5EF4-FFF2-40B4-BE49-F238E27FC236}">
                <a16:creationId xmlns:a16="http://schemas.microsoft.com/office/drawing/2014/main" id="{14EED287-F1F6-4BF2-AF7E-C8B24C8B85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A001A8-78E3-4B16-9D5C-9B26058DC672}"/>
              </a:ext>
            </a:extLst>
          </p:cNvPr>
          <p:cNvSpPr>
            <a:spLocks noGrp="1"/>
          </p:cNvSpPr>
          <p:nvPr>
            <p:ph type="sldNum" sz="quarter" idx="12"/>
          </p:nvPr>
        </p:nvSpPr>
        <p:spPr/>
        <p:txBody>
          <a:bodyPr/>
          <a:lstStyle/>
          <a:p>
            <a:fld id="{2A392EB7-CC9C-4140-9EE5-A189655B6A2E}" type="slidenum">
              <a:rPr lang="en-IN" smtClean="0"/>
              <a:t>‹#›</a:t>
            </a:fld>
            <a:endParaRPr lang="en-IN"/>
          </a:p>
        </p:txBody>
      </p:sp>
    </p:spTree>
    <p:extLst>
      <p:ext uri="{BB962C8B-B14F-4D97-AF65-F5344CB8AC3E}">
        <p14:creationId xmlns:p14="http://schemas.microsoft.com/office/powerpoint/2010/main" val="287992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0CCB-F59E-4E97-A3B8-132DC14A9FD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454C83-874E-410B-B44D-0F8840DB39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87E0730-21F3-46F6-9D5A-690EB4383F6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B645CF-A6E5-41B5-8E3A-9E50B53EAD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117AF1E-A42F-461C-AD94-82246D9F2F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7FC715-54BC-4E6A-ADAF-CA78E72D4197}"/>
              </a:ext>
            </a:extLst>
          </p:cNvPr>
          <p:cNvSpPr>
            <a:spLocks noGrp="1"/>
          </p:cNvSpPr>
          <p:nvPr>
            <p:ph type="dt" sz="half" idx="10"/>
          </p:nvPr>
        </p:nvSpPr>
        <p:spPr/>
        <p:txBody>
          <a:bodyPr/>
          <a:lstStyle/>
          <a:p>
            <a:fld id="{D0FAD826-6FBD-4CA1-BADF-EFC176FE5C45}" type="datetimeFigureOut">
              <a:rPr lang="en-IN" smtClean="0"/>
              <a:t>06-12-2019</a:t>
            </a:fld>
            <a:endParaRPr lang="en-IN"/>
          </a:p>
        </p:txBody>
      </p:sp>
      <p:sp>
        <p:nvSpPr>
          <p:cNvPr id="8" name="Footer Placeholder 7">
            <a:extLst>
              <a:ext uri="{FF2B5EF4-FFF2-40B4-BE49-F238E27FC236}">
                <a16:creationId xmlns:a16="http://schemas.microsoft.com/office/drawing/2014/main" id="{A06CC317-9946-4974-B90F-DA14B39591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24DDEE-93F6-43EF-84AE-D36E045A0BA5}"/>
              </a:ext>
            </a:extLst>
          </p:cNvPr>
          <p:cNvSpPr>
            <a:spLocks noGrp="1"/>
          </p:cNvSpPr>
          <p:nvPr>
            <p:ph type="sldNum" sz="quarter" idx="12"/>
          </p:nvPr>
        </p:nvSpPr>
        <p:spPr/>
        <p:txBody>
          <a:bodyPr/>
          <a:lstStyle/>
          <a:p>
            <a:fld id="{2A392EB7-CC9C-4140-9EE5-A189655B6A2E}" type="slidenum">
              <a:rPr lang="en-IN" smtClean="0"/>
              <a:t>‹#›</a:t>
            </a:fld>
            <a:endParaRPr lang="en-IN"/>
          </a:p>
        </p:txBody>
      </p:sp>
    </p:spTree>
    <p:extLst>
      <p:ext uri="{BB962C8B-B14F-4D97-AF65-F5344CB8AC3E}">
        <p14:creationId xmlns:p14="http://schemas.microsoft.com/office/powerpoint/2010/main" val="3773138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B375-5F25-460D-9971-46AB9D8AECB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D42CE5-9478-4CA3-9D71-9FB4511E9C63}"/>
              </a:ext>
            </a:extLst>
          </p:cNvPr>
          <p:cNvSpPr>
            <a:spLocks noGrp="1"/>
          </p:cNvSpPr>
          <p:nvPr>
            <p:ph type="dt" sz="half" idx="10"/>
          </p:nvPr>
        </p:nvSpPr>
        <p:spPr/>
        <p:txBody>
          <a:bodyPr/>
          <a:lstStyle/>
          <a:p>
            <a:fld id="{D0FAD826-6FBD-4CA1-BADF-EFC176FE5C45}" type="datetimeFigureOut">
              <a:rPr lang="en-IN" smtClean="0"/>
              <a:t>06-12-2019</a:t>
            </a:fld>
            <a:endParaRPr lang="en-IN"/>
          </a:p>
        </p:txBody>
      </p:sp>
      <p:sp>
        <p:nvSpPr>
          <p:cNvPr id="4" name="Footer Placeholder 3">
            <a:extLst>
              <a:ext uri="{FF2B5EF4-FFF2-40B4-BE49-F238E27FC236}">
                <a16:creationId xmlns:a16="http://schemas.microsoft.com/office/drawing/2014/main" id="{5BDD6154-0232-407E-AC55-BC03925A286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064449-6B09-498F-8651-D8EEF72C1DC1}"/>
              </a:ext>
            </a:extLst>
          </p:cNvPr>
          <p:cNvSpPr>
            <a:spLocks noGrp="1"/>
          </p:cNvSpPr>
          <p:nvPr>
            <p:ph type="sldNum" sz="quarter" idx="12"/>
          </p:nvPr>
        </p:nvSpPr>
        <p:spPr/>
        <p:txBody>
          <a:bodyPr/>
          <a:lstStyle/>
          <a:p>
            <a:fld id="{2A392EB7-CC9C-4140-9EE5-A189655B6A2E}" type="slidenum">
              <a:rPr lang="en-IN" smtClean="0"/>
              <a:t>‹#›</a:t>
            </a:fld>
            <a:endParaRPr lang="en-IN"/>
          </a:p>
        </p:txBody>
      </p:sp>
    </p:spTree>
    <p:extLst>
      <p:ext uri="{BB962C8B-B14F-4D97-AF65-F5344CB8AC3E}">
        <p14:creationId xmlns:p14="http://schemas.microsoft.com/office/powerpoint/2010/main" val="1721481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A95C86-52A5-41D9-8243-710BE895A9E7}"/>
              </a:ext>
            </a:extLst>
          </p:cNvPr>
          <p:cNvSpPr>
            <a:spLocks noGrp="1"/>
          </p:cNvSpPr>
          <p:nvPr>
            <p:ph type="dt" sz="half" idx="10"/>
          </p:nvPr>
        </p:nvSpPr>
        <p:spPr/>
        <p:txBody>
          <a:bodyPr/>
          <a:lstStyle/>
          <a:p>
            <a:fld id="{D0FAD826-6FBD-4CA1-BADF-EFC176FE5C45}" type="datetimeFigureOut">
              <a:rPr lang="en-IN" smtClean="0"/>
              <a:t>06-12-2019</a:t>
            </a:fld>
            <a:endParaRPr lang="en-IN"/>
          </a:p>
        </p:txBody>
      </p:sp>
      <p:sp>
        <p:nvSpPr>
          <p:cNvPr id="3" name="Footer Placeholder 2">
            <a:extLst>
              <a:ext uri="{FF2B5EF4-FFF2-40B4-BE49-F238E27FC236}">
                <a16:creationId xmlns:a16="http://schemas.microsoft.com/office/drawing/2014/main" id="{4D64B09D-ED7A-42ED-9539-6F797BCBC9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25AF80-3B91-4C81-A04F-A62BA39C536B}"/>
              </a:ext>
            </a:extLst>
          </p:cNvPr>
          <p:cNvSpPr>
            <a:spLocks noGrp="1"/>
          </p:cNvSpPr>
          <p:nvPr>
            <p:ph type="sldNum" sz="quarter" idx="12"/>
          </p:nvPr>
        </p:nvSpPr>
        <p:spPr/>
        <p:txBody>
          <a:bodyPr/>
          <a:lstStyle/>
          <a:p>
            <a:fld id="{2A392EB7-CC9C-4140-9EE5-A189655B6A2E}" type="slidenum">
              <a:rPr lang="en-IN" smtClean="0"/>
              <a:t>‹#›</a:t>
            </a:fld>
            <a:endParaRPr lang="en-IN"/>
          </a:p>
        </p:txBody>
      </p:sp>
    </p:spTree>
    <p:extLst>
      <p:ext uri="{BB962C8B-B14F-4D97-AF65-F5344CB8AC3E}">
        <p14:creationId xmlns:p14="http://schemas.microsoft.com/office/powerpoint/2010/main" val="370854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56D5-6815-40A3-9A61-CC4B53FFA4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9C5B6A-0D58-4332-9A98-8E7DA1D433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9E9DC96-75AD-49FB-BA82-DD38204D3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1C919C-1F7A-433B-9FA9-8F8F6AB123C0}"/>
              </a:ext>
            </a:extLst>
          </p:cNvPr>
          <p:cNvSpPr>
            <a:spLocks noGrp="1"/>
          </p:cNvSpPr>
          <p:nvPr>
            <p:ph type="dt" sz="half" idx="10"/>
          </p:nvPr>
        </p:nvSpPr>
        <p:spPr/>
        <p:txBody>
          <a:bodyPr/>
          <a:lstStyle/>
          <a:p>
            <a:fld id="{D0FAD826-6FBD-4CA1-BADF-EFC176FE5C45}" type="datetimeFigureOut">
              <a:rPr lang="en-IN" smtClean="0"/>
              <a:t>06-12-2019</a:t>
            </a:fld>
            <a:endParaRPr lang="en-IN"/>
          </a:p>
        </p:txBody>
      </p:sp>
      <p:sp>
        <p:nvSpPr>
          <p:cNvPr id="6" name="Footer Placeholder 5">
            <a:extLst>
              <a:ext uri="{FF2B5EF4-FFF2-40B4-BE49-F238E27FC236}">
                <a16:creationId xmlns:a16="http://schemas.microsoft.com/office/drawing/2014/main" id="{C5765706-49AB-4838-80C7-A23825A41E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AB57BA-32F5-4F50-A8C7-0DF582873C58}"/>
              </a:ext>
            </a:extLst>
          </p:cNvPr>
          <p:cNvSpPr>
            <a:spLocks noGrp="1"/>
          </p:cNvSpPr>
          <p:nvPr>
            <p:ph type="sldNum" sz="quarter" idx="12"/>
          </p:nvPr>
        </p:nvSpPr>
        <p:spPr/>
        <p:txBody>
          <a:bodyPr/>
          <a:lstStyle/>
          <a:p>
            <a:fld id="{2A392EB7-CC9C-4140-9EE5-A189655B6A2E}" type="slidenum">
              <a:rPr lang="en-IN" smtClean="0"/>
              <a:t>‹#›</a:t>
            </a:fld>
            <a:endParaRPr lang="en-IN"/>
          </a:p>
        </p:txBody>
      </p:sp>
    </p:spTree>
    <p:extLst>
      <p:ext uri="{BB962C8B-B14F-4D97-AF65-F5344CB8AC3E}">
        <p14:creationId xmlns:p14="http://schemas.microsoft.com/office/powerpoint/2010/main" val="144671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7113-B947-42EC-ADEB-249A37207A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49400AA-F67B-4744-92B8-F4AA7AEBCB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E4EF2B-C9A7-4827-86E4-96F235D956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7EDB99-3231-4415-9488-C3409F9CED1A}"/>
              </a:ext>
            </a:extLst>
          </p:cNvPr>
          <p:cNvSpPr>
            <a:spLocks noGrp="1"/>
          </p:cNvSpPr>
          <p:nvPr>
            <p:ph type="dt" sz="half" idx="10"/>
          </p:nvPr>
        </p:nvSpPr>
        <p:spPr/>
        <p:txBody>
          <a:bodyPr/>
          <a:lstStyle/>
          <a:p>
            <a:fld id="{D0FAD826-6FBD-4CA1-BADF-EFC176FE5C45}" type="datetimeFigureOut">
              <a:rPr lang="en-IN" smtClean="0"/>
              <a:t>06-12-2019</a:t>
            </a:fld>
            <a:endParaRPr lang="en-IN"/>
          </a:p>
        </p:txBody>
      </p:sp>
      <p:sp>
        <p:nvSpPr>
          <p:cNvPr id="6" name="Footer Placeholder 5">
            <a:extLst>
              <a:ext uri="{FF2B5EF4-FFF2-40B4-BE49-F238E27FC236}">
                <a16:creationId xmlns:a16="http://schemas.microsoft.com/office/drawing/2014/main" id="{92525879-C467-4EC8-9C08-127AFF02AF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685E18-6374-4728-8D92-6D7CAE4EB26A}"/>
              </a:ext>
            </a:extLst>
          </p:cNvPr>
          <p:cNvSpPr>
            <a:spLocks noGrp="1"/>
          </p:cNvSpPr>
          <p:nvPr>
            <p:ph type="sldNum" sz="quarter" idx="12"/>
          </p:nvPr>
        </p:nvSpPr>
        <p:spPr/>
        <p:txBody>
          <a:bodyPr/>
          <a:lstStyle/>
          <a:p>
            <a:fld id="{2A392EB7-CC9C-4140-9EE5-A189655B6A2E}" type="slidenum">
              <a:rPr lang="en-IN" smtClean="0"/>
              <a:t>‹#›</a:t>
            </a:fld>
            <a:endParaRPr lang="en-IN"/>
          </a:p>
        </p:txBody>
      </p:sp>
    </p:spTree>
    <p:extLst>
      <p:ext uri="{BB962C8B-B14F-4D97-AF65-F5344CB8AC3E}">
        <p14:creationId xmlns:p14="http://schemas.microsoft.com/office/powerpoint/2010/main" val="250027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538826-1001-4CD6-88BF-2B468967D2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A885B2-BE10-4299-848A-9D9166A140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0B8882-62FE-45A4-AB61-9D85FED28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AD826-6FBD-4CA1-BADF-EFC176FE5C45}" type="datetimeFigureOut">
              <a:rPr lang="en-IN" smtClean="0"/>
              <a:t>06-12-2019</a:t>
            </a:fld>
            <a:endParaRPr lang="en-IN"/>
          </a:p>
        </p:txBody>
      </p:sp>
      <p:sp>
        <p:nvSpPr>
          <p:cNvPr id="5" name="Footer Placeholder 4">
            <a:extLst>
              <a:ext uri="{FF2B5EF4-FFF2-40B4-BE49-F238E27FC236}">
                <a16:creationId xmlns:a16="http://schemas.microsoft.com/office/drawing/2014/main" id="{87633D4B-E644-4E96-9423-EBC3DB655D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70B62F-46DE-4DCF-9080-6FCC16F6E3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92EB7-CC9C-4140-9EE5-A189655B6A2E}" type="slidenum">
              <a:rPr lang="en-IN" smtClean="0"/>
              <a:t>‹#›</a:t>
            </a:fld>
            <a:endParaRPr lang="en-IN"/>
          </a:p>
        </p:txBody>
      </p:sp>
      <p:pic>
        <p:nvPicPr>
          <p:cNvPr id="7" name="Picture 2" descr="D:\Astro work\Astrolok ppt\Navgrah ppt\Who will become a lawyer.jpg">
            <a:extLst>
              <a:ext uri="{FF2B5EF4-FFF2-40B4-BE49-F238E27FC236}">
                <a16:creationId xmlns:a16="http://schemas.microsoft.com/office/drawing/2014/main" id="{934668DA-CECD-4672-B61C-8D76FF6A0FD8}"/>
              </a:ext>
            </a:extLst>
          </p:cNvPr>
          <p:cNvPicPr>
            <a:picLocks noChangeAspect="1" noChangeArrowheads="1"/>
          </p:cNvPicPr>
          <p:nvPr userDrawn="1"/>
        </p:nvPicPr>
        <p:blipFill>
          <a:blip r:embed="rId13" cstate="print"/>
          <a:srcRect/>
          <a:stretch>
            <a:fillRect/>
          </a:stretch>
        </p:blipFill>
        <p:spPr bwMode="auto">
          <a:xfrm>
            <a:off x="-1588" y="0"/>
            <a:ext cx="12306799" cy="6920522"/>
          </a:xfrm>
          <a:prstGeom prst="rect">
            <a:avLst/>
          </a:prstGeom>
          <a:noFill/>
        </p:spPr>
      </p:pic>
      <p:pic>
        <p:nvPicPr>
          <p:cNvPr id="9" name="Picture 8">
            <a:extLst>
              <a:ext uri="{FF2B5EF4-FFF2-40B4-BE49-F238E27FC236}">
                <a16:creationId xmlns:a16="http://schemas.microsoft.com/office/drawing/2014/main" id="{D1B1F877-FDD8-475B-A462-75712229CF6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386307" y="5341340"/>
            <a:ext cx="2098336" cy="1300641"/>
          </a:xfrm>
          <a:prstGeom prst="rect">
            <a:avLst/>
          </a:prstGeom>
        </p:spPr>
      </p:pic>
    </p:spTree>
    <p:extLst>
      <p:ext uri="{BB962C8B-B14F-4D97-AF65-F5344CB8AC3E}">
        <p14:creationId xmlns:p14="http://schemas.microsoft.com/office/powerpoint/2010/main" val="1045350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3A0F-E351-41C2-A7EA-691C981B9911}"/>
              </a:ext>
            </a:extLst>
          </p:cNvPr>
          <p:cNvSpPr>
            <a:spLocks noGrp="1"/>
          </p:cNvSpPr>
          <p:nvPr>
            <p:ph type="ctrTitle"/>
          </p:nvPr>
        </p:nvSpPr>
        <p:spPr/>
        <p:txBody>
          <a:bodyPr/>
          <a:lstStyle/>
          <a:p>
            <a:r>
              <a:rPr lang="en-IN" dirty="0"/>
              <a:t>Astrology Basics </a:t>
            </a:r>
          </a:p>
        </p:txBody>
      </p:sp>
      <p:sp>
        <p:nvSpPr>
          <p:cNvPr id="3" name="Subtitle 2">
            <a:extLst>
              <a:ext uri="{FF2B5EF4-FFF2-40B4-BE49-F238E27FC236}">
                <a16:creationId xmlns:a16="http://schemas.microsoft.com/office/drawing/2014/main" id="{CA5DAF83-4B87-41C8-B478-15273C8277F0}"/>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83998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2C15-22E2-4A0D-8715-914799A472FE}"/>
              </a:ext>
            </a:extLst>
          </p:cNvPr>
          <p:cNvSpPr>
            <a:spLocks noGrp="1"/>
          </p:cNvSpPr>
          <p:nvPr>
            <p:ph type="title"/>
          </p:nvPr>
        </p:nvSpPr>
        <p:spPr/>
        <p:txBody>
          <a:bodyPr/>
          <a:lstStyle/>
          <a:p>
            <a:r>
              <a:rPr lang="en-IN" dirty="0"/>
              <a:t>Fixed division</a:t>
            </a:r>
          </a:p>
        </p:txBody>
      </p:sp>
      <p:sp>
        <p:nvSpPr>
          <p:cNvPr id="3" name="Content Placeholder 2">
            <a:extLst>
              <a:ext uri="{FF2B5EF4-FFF2-40B4-BE49-F238E27FC236}">
                <a16:creationId xmlns:a16="http://schemas.microsoft.com/office/drawing/2014/main" id="{E3837A71-F573-4AA0-94C6-9712C150E258}"/>
              </a:ext>
            </a:extLst>
          </p:cNvPr>
          <p:cNvSpPr>
            <a:spLocks noGrp="1"/>
          </p:cNvSpPr>
          <p:nvPr>
            <p:ph idx="1"/>
          </p:nvPr>
        </p:nvSpPr>
        <p:spPr/>
        <p:txBody>
          <a:bodyPr>
            <a:normAutofit fontScale="92500" lnSpcReduction="20000"/>
          </a:bodyPr>
          <a:lstStyle/>
          <a:p>
            <a:r>
              <a:rPr lang="en-IN" dirty="0"/>
              <a:t>We have sky around us, and the rishi’s has divided the sky into 12 equal parts. </a:t>
            </a:r>
          </a:p>
          <a:p>
            <a:r>
              <a:rPr lang="en-IN" dirty="0"/>
              <a:t>The sky is 360 degree and rishi’s has divided this space into 12 equal parts. </a:t>
            </a:r>
          </a:p>
          <a:p>
            <a:r>
              <a:rPr lang="en-IN" dirty="0"/>
              <a:t>These equal parts are called “</a:t>
            </a:r>
            <a:r>
              <a:rPr lang="en-IN" dirty="0" err="1"/>
              <a:t>Rashis</a:t>
            </a:r>
            <a:r>
              <a:rPr lang="en-IN" dirty="0"/>
              <a:t>” or “Signs”</a:t>
            </a:r>
            <a:br>
              <a:rPr lang="en-IN" dirty="0"/>
            </a:br>
            <a:endParaRPr lang="en-IN" dirty="0"/>
          </a:p>
          <a:p>
            <a:r>
              <a:rPr lang="en-IN" dirty="0"/>
              <a:t>The order starts from 1 and end at 12. they follow the same order always</a:t>
            </a:r>
          </a:p>
          <a:p>
            <a:r>
              <a:rPr lang="en-IN" dirty="0"/>
              <a:t>The number 1 is Aries and so on. </a:t>
            </a:r>
          </a:p>
          <a:p>
            <a:r>
              <a:rPr lang="en-IN" dirty="0"/>
              <a:t>This order is always fixed and follow the same pattern. </a:t>
            </a:r>
          </a:p>
          <a:p>
            <a:r>
              <a:rPr lang="en-IN" dirty="0"/>
              <a:t>In these spaces there are some images also which is formed by various stars. </a:t>
            </a:r>
          </a:p>
          <a:p>
            <a:pPr marL="0" indent="0">
              <a:buNone/>
            </a:pPr>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674269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C77C11-3C82-4A85-B072-62E785EB1D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22A76A-59F8-41F1-ACA6-6846E9B02BF8}"/>
              </a:ext>
            </a:extLst>
          </p:cNvPr>
          <p:cNvSpPr>
            <a:spLocks noGrp="1"/>
          </p:cNvSpPr>
          <p:nvPr>
            <p:ph idx="1"/>
          </p:nvPr>
        </p:nvSpPr>
        <p:spPr/>
        <p:txBody>
          <a:bodyPr/>
          <a:lstStyle/>
          <a:p>
            <a:r>
              <a:rPr lang="en-IN" dirty="0"/>
              <a:t>All these </a:t>
            </a:r>
            <a:r>
              <a:rPr lang="en-IN" dirty="0" err="1"/>
              <a:t>rashis</a:t>
            </a:r>
            <a:r>
              <a:rPr lang="en-IN" dirty="0"/>
              <a:t> are divided with the reference of Earth.</a:t>
            </a:r>
          </a:p>
          <a:p>
            <a:r>
              <a:rPr lang="en-IN" dirty="0"/>
              <a:t>We know that all the planets revolve around Sun but for </a:t>
            </a:r>
            <a:r>
              <a:rPr lang="en-IN" dirty="0" err="1"/>
              <a:t>Rashis</a:t>
            </a:r>
            <a:r>
              <a:rPr lang="en-IN" dirty="0"/>
              <a:t>, Rishi’s divided the sky with reference of earth. </a:t>
            </a:r>
          </a:p>
          <a:p>
            <a:r>
              <a:rPr lang="en-IN" dirty="0"/>
              <a:t>So if the sky is 360 degree each </a:t>
            </a:r>
            <a:r>
              <a:rPr lang="en-IN" dirty="0" err="1"/>
              <a:t>rashi</a:t>
            </a:r>
            <a:r>
              <a:rPr lang="en-IN" dirty="0"/>
              <a:t> is 30 degree</a:t>
            </a:r>
          </a:p>
          <a:p>
            <a:r>
              <a:rPr lang="en-IN" dirty="0"/>
              <a:t>Further the sky is divided in 27 equal parts. These parts are also fixed and they are called “Nakshatra” </a:t>
            </a:r>
          </a:p>
          <a:p>
            <a:r>
              <a:rPr lang="en-IN" dirty="0"/>
              <a:t>So if the sky is 360 degree, so if divide 360/27 i.e. 13.33 degree for each </a:t>
            </a:r>
            <a:r>
              <a:rPr lang="en-IN" dirty="0" err="1"/>
              <a:t>nakshtra</a:t>
            </a:r>
            <a:r>
              <a:rPr lang="en-IN" dirty="0"/>
              <a:t>. </a:t>
            </a:r>
          </a:p>
          <a:p>
            <a:r>
              <a:rPr lang="en-IN" dirty="0"/>
              <a:t>That means each </a:t>
            </a:r>
            <a:r>
              <a:rPr lang="en-IN" dirty="0" err="1"/>
              <a:t>Rashi</a:t>
            </a:r>
            <a:r>
              <a:rPr lang="en-IN" dirty="0"/>
              <a:t> will have 2.25 </a:t>
            </a:r>
            <a:r>
              <a:rPr lang="en-IN" dirty="0" err="1"/>
              <a:t>nakshtra</a:t>
            </a:r>
            <a:endParaRPr lang="en-IN" dirty="0"/>
          </a:p>
        </p:txBody>
      </p:sp>
    </p:spTree>
    <p:extLst>
      <p:ext uri="{BB962C8B-B14F-4D97-AF65-F5344CB8AC3E}">
        <p14:creationId xmlns:p14="http://schemas.microsoft.com/office/powerpoint/2010/main" val="104495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DC67-1FBE-423B-A846-7617B27E44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890CBA-E73D-46ED-88F7-63851B4AF908}"/>
              </a:ext>
            </a:extLst>
          </p:cNvPr>
          <p:cNvSpPr>
            <a:spLocks noGrp="1"/>
          </p:cNvSpPr>
          <p:nvPr>
            <p:ph idx="1"/>
          </p:nvPr>
        </p:nvSpPr>
        <p:spPr/>
        <p:txBody>
          <a:bodyPr/>
          <a:lstStyle/>
          <a:p>
            <a:r>
              <a:rPr lang="en-IN" dirty="0"/>
              <a:t>Now each nakshatra  is divided in 4 equal parts. </a:t>
            </a:r>
          </a:p>
          <a:p>
            <a:r>
              <a:rPr lang="en-IN" dirty="0"/>
              <a:t>These equal parts are called “</a:t>
            </a:r>
            <a:r>
              <a:rPr lang="en-IN" dirty="0" err="1"/>
              <a:t>Charan</a:t>
            </a:r>
            <a:r>
              <a:rPr lang="en-IN" dirty="0"/>
              <a:t>” or “Padas”. </a:t>
            </a:r>
          </a:p>
          <a:p>
            <a:r>
              <a:rPr lang="en-IN" dirty="0"/>
              <a:t>It is one step of moon while travelling. So moon travel 27x4 = 108 steps to cover all the sky. </a:t>
            </a:r>
          </a:p>
          <a:p>
            <a:r>
              <a:rPr lang="en-IN" dirty="0"/>
              <a:t>That is the reason 108 number is so important in </a:t>
            </a:r>
            <a:r>
              <a:rPr lang="en-IN" dirty="0" err="1"/>
              <a:t>hindus</a:t>
            </a:r>
            <a:r>
              <a:rPr lang="en-IN" dirty="0"/>
              <a:t>. </a:t>
            </a:r>
          </a:p>
          <a:p>
            <a:r>
              <a:rPr lang="en-IN" dirty="0"/>
              <a:t>We have 12 </a:t>
            </a:r>
            <a:r>
              <a:rPr lang="en-IN" dirty="0" err="1"/>
              <a:t>rashis</a:t>
            </a:r>
            <a:r>
              <a:rPr lang="en-IN" dirty="0"/>
              <a:t> and 9 planets that is also 108. </a:t>
            </a:r>
          </a:p>
        </p:txBody>
      </p:sp>
    </p:spTree>
    <p:extLst>
      <p:ext uri="{BB962C8B-B14F-4D97-AF65-F5344CB8AC3E}">
        <p14:creationId xmlns:p14="http://schemas.microsoft.com/office/powerpoint/2010/main" val="33957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4">
            <a:extLst>
              <a:ext uri="{FF2B5EF4-FFF2-40B4-BE49-F238E27FC236}">
                <a16:creationId xmlns:a16="http://schemas.microsoft.com/office/drawing/2014/main" id="{286E1AF6-EB01-49DC-BC0D-043B579682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488" b="2"/>
          <a:stretch/>
        </p:blipFill>
        <p:spPr>
          <a:xfrm>
            <a:off x="1080506" y="235503"/>
            <a:ext cx="6907960" cy="5571067"/>
          </a:xfrm>
          <a:prstGeom prst="rect">
            <a:avLst/>
          </a:prstGeom>
        </p:spPr>
      </p:pic>
    </p:spTree>
    <p:extLst>
      <p:ext uri="{BB962C8B-B14F-4D97-AF65-F5344CB8AC3E}">
        <p14:creationId xmlns:p14="http://schemas.microsoft.com/office/powerpoint/2010/main" val="2149705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D39D385F-5EA0-49EF-BFA1-3BC5B7C657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4895" y="221435"/>
            <a:ext cx="5667927" cy="5568739"/>
          </a:xfrm>
          <a:prstGeom prst="rect">
            <a:avLst/>
          </a:prstGeom>
        </p:spPr>
      </p:pic>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A1669-A381-4BE0-AB0A-8EF9F450C3C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Nakshatra and their lords</a:t>
            </a:r>
          </a:p>
        </p:txBody>
      </p:sp>
    </p:spTree>
    <p:extLst>
      <p:ext uri="{BB962C8B-B14F-4D97-AF65-F5344CB8AC3E}">
        <p14:creationId xmlns:p14="http://schemas.microsoft.com/office/powerpoint/2010/main" val="3179370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Content Placeholder 4" descr="A close up of a device&#10;&#10;Description generated with high confidence">
            <a:extLst>
              <a:ext uri="{FF2B5EF4-FFF2-40B4-BE49-F238E27FC236}">
                <a16:creationId xmlns:a16="http://schemas.microsoft.com/office/drawing/2014/main" id="{76B385DC-6647-49CC-B9F0-0EA427942CDD}"/>
              </a:ext>
            </a:extLst>
          </p:cNvPr>
          <p:cNvPicPr>
            <a:picLocks noChangeAspect="1"/>
          </p:cNvPicPr>
          <p:nvPr/>
        </p:nvPicPr>
        <p:blipFill rotWithShape="1">
          <a:blip r:embed="rId2">
            <a:extLst>
              <a:ext uri="{28A0092B-C50C-407E-A947-70E740481C1C}">
                <a14:useLocalDpi xmlns:a14="http://schemas.microsoft.com/office/drawing/2010/main" val="0"/>
              </a:ext>
            </a:extLst>
          </a:blip>
          <a:srcRect t="14008" r="-2" b="3817"/>
          <a:stretch/>
        </p:blipFill>
        <p:spPr>
          <a:xfrm>
            <a:off x="4639056" y="10"/>
            <a:ext cx="7552944" cy="6857990"/>
          </a:xfrm>
          <a:prstGeom prst="rect">
            <a:avLst/>
          </a:prstGeom>
          <a:effectLst/>
        </p:spPr>
      </p:pic>
      <p:sp>
        <p:nvSpPr>
          <p:cNvPr id="2" name="Title 1">
            <a:extLst>
              <a:ext uri="{FF2B5EF4-FFF2-40B4-BE49-F238E27FC236}">
                <a16:creationId xmlns:a16="http://schemas.microsoft.com/office/drawing/2014/main" id="{BFE6ECDB-DDF3-4C11-A68A-3D08E7EFC247}"/>
              </a:ext>
            </a:extLst>
          </p:cNvPr>
          <p:cNvSpPr>
            <a:spLocks noGrp="1"/>
          </p:cNvSpPr>
          <p:nvPr>
            <p:ph type="title"/>
          </p:nvPr>
        </p:nvSpPr>
        <p:spPr>
          <a:xfrm>
            <a:off x="648929" y="629266"/>
            <a:ext cx="3651467" cy="1676603"/>
          </a:xfrm>
        </p:spPr>
        <p:txBody>
          <a:bodyPr vert="horz" lIns="91440" tIns="45720" rIns="91440" bIns="45720" rtlCol="0">
            <a:normAutofit/>
          </a:bodyPr>
          <a:lstStyle/>
          <a:p>
            <a:r>
              <a:rPr lang="en-US" kern="1200">
                <a:latin typeface="+mj-lt"/>
                <a:ea typeface="+mj-ea"/>
                <a:cs typeface="+mj-cs"/>
              </a:rPr>
              <a:t>Sky divided in 108 parts</a:t>
            </a:r>
          </a:p>
        </p:txBody>
      </p:sp>
      <p:sp>
        <p:nvSpPr>
          <p:cNvPr id="23" name="Content Placeholder 22">
            <a:extLst>
              <a:ext uri="{FF2B5EF4-FFF2-40B4-BE49-F238E27FC236}">
                <a16:creationId xmlns:a16="http://schemas.microsoft.com/office/drawing/2014/main" id="{D8161CA3-0200-4978-9B4B-02EA3446DC91}"/>
              </a:ext>
            </a:extLst>
          </p:cNvPr>
          <p:cNvSpPr>
            <a:spLocks noGrp="1"/>
          </p:cNvSpPr>
          <p:nvPr>
            <p:ph idx="1"/>
          </p:nvPr>
        </p:nvSpPr>
        <p:spPr>
          <a:xfrm>
            <a:off x="648931" y="2438400"/>
            <a:ext cx="3651466" cy="3785419"/>
          </a:xfrm>
        </p:spPr>
        <p:txBody>
          <a:bodyPr>
            <a:normAutofit/>
          </a:bodyPr>
          <a:lstStyle/>
          <a:p>
            <a:endParaRPr lang="en-US" sz="1800"/>
          </a:p>
        </p:txBody>
      </p:sp>
    </p:spTree>
    <p:extLst>
      <p:ext uri="{BB962C8B-B14F-4D97-AF65-F5344CB8AC3E}">
        <p14:creationId xmlns:p14="http://schemas.microsoft.com/office/powerpoint/2010/main" val="2799117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6B4A-6D19-49BB-9921-97F18EAD21A6}"/>
              </a:ext>
            </a:extLst>
          </p:cNvPr>
          <p:cNvSpPr>
            <a:spLocks noGrp="1"/>
          </p:cNvSpPr>
          <p:nvPr>
            <p:ph type="title"/>
          </p:nvPr>
        </p:nvSpPr>
        <p:spPr/>
        <p:txBody>
          <a:bodyPr/>
          <a:lstStyle/>
          <a:p>
            <a:r>
              <a:rPr lang="en-IN" dirty="0"/>
              <a:t>Dynamic division</a:t>
            </a:r>
          </a:p>
        </p:txBody>
      </p:sp>
      <p:sp>
        <p:nvSpPr>
          <p:cNvPr id="3" name="Content Placeholder 2">
            <a:extLst>
              <a:ext uri="{FF2B5EF4-FFF2-40B4-BE49-F238E27FC236}">
                <a16:creationId xmlns:a16="http://schemas.microsoft.com/office/drawing/2014/main" id="{DC4B7F63-3372-4FA8-8BB7-F12795CE851B}"/>
              </a:ext>
            </a:extLst>
          </p:cNvPr>
          <p:cNvSpPr>
            <a:spLocks noGrp="1"/>
          </p:cNvSpPr>
          <p:nvPr>
            <p:ph idx="1"/>
          </p:nvPr>
        </p:nvSpPr>
        <p:spPr/>
        <p:txBody>
          <a:bodyPr/>
          <a:lstStyle/>
          <a:p>
            <a:r>
              <a:rPr lang="en-IN" dirty="0"/>
              <a:t>In first division we have divided the entire sky into fixed spaces, we have divided them with reference of earth</a:t>
            </a:r>
          </a:p>
          <a:p>
            <a:r>
              <a:rPr lang="en-IN" dirty="0"/>
              <a:t>But the Earth is moving.  So if we look at one point for some hours, we see different parts of sky because the earth is moving. </a:t>
            </a:r>
          </a:p>
          <a:p>
            <a:r>
              <a:rPr lang="en-IN" dirty="0"/>
              <a:t>So if we look at eastern horizon we will see different </a:t>
            </a:r>
            <a:r>
              <a:rPr lang="en-IN" dirty="0" err="1"/>
              <a:t>different</a:t>
            </a:r>
            <a:r>
              <a:rPr lang="en-IN" dirty="0"/>
              <a:t> </a:t>
            </a:r>
            <a:r>
              <a:rPr lang="en-IN" dirty="0" err="1"/>
              <a:t>rashi</a:t>
            </a:r>
            <a:r>
              <a:rPr lang="en-IN" dirty="0"/>
              <a:t>. </a:t>
            </a:r>
          </a:p>
          <a:p>
            <a:r>
              <a:rPr lang="en-IN" dirty="0"/>
              <a:t>So we have divided the sky according to different direction. Please see the image</a:t>
            </a:r>
          </a:p>
          <a:p>
            <a:endParaRPr lang="en-IN" dirty="0"/>
          </a:p>
        </p:txBody>
      </p:sp>
    </p:spTree>
    <p:extLst>
      <p:ext uri="{BB962C8B-B14F-4D97-AF65-F5344CB8AC3E}">
        <p14:creationId xmlns:p14="http://schemas.microsoft.com/office/powerpoint/2010/main" val="1310800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high confidence">
            <a:extLst>
              <a:ext uri="{FF2B5EF4-FFF2-40B4-BE49-F238E27FC236}">
                <a16:creationId xmlns:a16="http://schemas.microsoft.com/office/drawing/2014/main" id="{39A2FAC7-D80F-4BA2-B131-BDF392944C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709" r="2" b="3273"/>
          <a:stretch/>
        </p:blipFill>
        <p:spPr>
          <a:xfrm>
            <a:off x="20" y="10"/>
            <a:ext cx="7534636" cy="6857990"/>
          </a:xfrm>
          <a:prstGeom prst="rect">
            <a:avLst/>
          </a:prstGeom>
        </p:spPr>
      </p:pic>
      <p:sp>
        <p:nvSpPr>
          <p:cNvPr id="2" name="Title 1">
            <a:extLst>
              <a:ext uri="{FF2B5EF4-FFF2-40B4-BE49-F238E27FC236}">
                <a16:creationId xmlns:a16="http://schemas.microsoft.com/office/drawing/2014/main" id="{54FF80DE-193C-46C3-9FA3-19A4362403E8}"/>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dirty="0"/>
              <a:t>Zodiac divided as per directions</a:t>
            </a:r>
          </a:p>
        </p:txBody>
      </p:sp>
    </p:spTree>
    <p:extLst>
      <p:ext uri="{BB962C8B-B14F-4D97-AF65-F5344CB8AC3E}">
        <p14:creationId xmlns:p14="http://schemas.microsoft.com/office/powerpoint/2010/main" val="3112332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ED7E-A00A-4218-B6EE-AC04FD0FAD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D97354-169A-46B1-BEC5-AFEDC4587648}"/>
              </a:ext>
            </a:extLst>
          </p:cNvPr>
          <p:cNvSpPr>
            <a:spLocks noGrp="1"/>
          </p:cNvSpPr>
          <p:nvPr>
            <p:ph idx="1"/>
          </p:nvPr>
        </p:nvSpPr>
        <p:spPr/>
        <p:txBody>
          <a:bodyPr>
            <a:normAutofit fontScale="92500" lnSpcReduction="20000"/>
          </a:bodyPr>
          <a:lstStyle/>
          <a:p>
            <a:r>
              <a:rPr lang="en-IN" dirty="0"/>
              <a:t>So when we divide this sky from our point, it’s a dynamic division </a:t>
            </a:r>
          </a:p>
          <a:p>
            <a:r>
              <a:rPr lang="en-IN" dirty="0"/>
              <a:t>These divisions are called “Bhavas” or “Houses”</a:t>
            </a:r>
          </a:p>
          <a:p>
            <a:r>
              <a:rPr lang="en-IN" dirty="0"/>
              <a:t>So If we are looking at Eastern direction, we can see Aries. And in 24 hours we will see the entire space of sky</a:t>
            </a:r>
          </a:p>
          <a:p>
            <a:r>
              <a:rPr lang="en-IN" dirty="0"/>
              <a:t>That means we see all the </a:t>
            </a:r>
            <a:r>
              <a:rPr lang="en-IN" dirty="0" err="1"/>
              <a:t>rashis</a:t>
            </a:r>
            <a:r>
              <a:rPr lang="en-IN" dirty="0"/>
              <a:t> will come from our point of sight. </a:t>
            </a:r>
          </a:p>
          <a:p>
            <a:r>
              <a:rPr lang="en-IN" dirty="0"/>
              <a:t>So if we divide this 24 hours with 12 </a:t>
            </a:r>
            <a:r>
              <a:rPr lang="en-IN" dirty="0" err="1"/>
              <a:t>rashis</a:t>
            </a:r>
            <a:r>
              <a:rPr lang="en-IN" dirty="0"/>
              <a:t>, 24/12=2 we will have new </a:t>
            </a:r>
            <a:r>
              <a:rPr lang="en-IN" dirty="0" err="1"/>
              <a:t>rashi</a:t>
            </a:r>
            <a:r>
              <a:rPr lang="en-IN" dirty="0"/>
              <a:t> after every 2hours in eastern direction. </a:t>
            </a:r>
          </a:p>
          <a:p>
            <a:r>
              <a:rPr lang="en-IN" dirty="0"/>
              <a:t>We call this duration as </a:t>
            </a:r>
            <a:r>
              <a:rPr lang="en-IN" dirty="0" err="1"/>
              <a:t>Lagna</a:t>
            </a:r>
            <a:r>
              <a:rPr lang="en-IN" dirty="0"/>
              <a:t> or Ascendant. So after every two hours the </a:t>
            </a:r>
            <a:r>
              <a:rPr lang="en-IN" dirty="0" err="1"/>
              <a:t>lagna</a:t>
            </a:r>
            <a:r>
              <a:rPr lang="en-IN" dirty="0"/>
              <a:t> is changing i.e. we are seeing different </a:t>
            </a:r>
            <a:r>
              <a:rPr lang="en-IN" dirty="0" err="1"/>
              <a:t>rashi</a:t>
            </a:r>
            <a:r>
              <a:rPr lang="en-IN" dirty="0"/>
              <a:t> rising in the east. </a:t>
            </a:r>
          </a:p>
        </p:txBody>
      </p:sp>
    </p:spTree>
    <p:extLst>
      <p:ext uri="{BB962C8B-B14F-4D97-AF65-F5344CB8AC3E}">
        <p14:creationId xmlns:p14="http://schemas.microsoft.com/office/powerpoint/2010/main" val="3963276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81D4E7-C478-47E9-988D-4410CE1B99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453" b="21297"/>
          <a:stretch/>
        </p:blipFill>
        <p:spPr>
          <a:xfrm>
            <a:off x="20" y="10"/>
            <a:ext cx="12191980" cy="6857990"/>
          </a:xfrm>
          <a:prstGeom prst="rect">
            <a:avLst/>
          </a:prstGeom>
        </p:spPr>
      </p:pic>
      <p:sp>
        <p:nvSpPr>
          <p:cNvPr id="12" name="Rectangle 9">
            <a:extLst>
              <a:ext uri="{FF2B5EF4-FFF2-40B4-BE49-F238E27FC236}">
                <a16:creationId xmlns:a16="http://schemas.microsoft.com/office/drawing/2014/main" id="{5BF6713D-1D96-48BA-83FB-4CAD9ADF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2975"/>
            <a:ext cx="4610100" cy="132397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199DB5-2789-46D3-BC16-9E7C70D91259}"/>
              </a:ext>
            </a:extLst>
          </p:cNvPr>
          <p:cNvSpPr>
            <a:spLocks noGrp="1"/>
          </p:cNvSpPr>
          <p:nvPr>
            <p:ph type="title"/>
          </p:nvPr>
        </p:nvSpPr>
        <p:spPr>
          <a:xfrm>
            <a:off x="783336" y="4857750"/>
            <a:ext cx="3721989" cy="1066800"/>
          </a:xfrm>
          <a:prstGeom prst="rect">
            <a:avLst/>
          </a:prstGeom>
          <a:noFill/>
          <a:ln w="174625" cap="sq" cmpd="thinThick">
            <a:noFill/>
            <a:miter lim="800000"/>
          </a:ln>
        </p:spPr>
        <p:txBody>
          <a:bodyPr vert="horz" lIns="91440" tIns="45720" rIns="91440" bIns="45720" rtlCol="0" anchor="ctr">
            <a:normAutofit/>
          </a:bodyPr>
          <a:lstStyle/>
          <a:p>
            <a:pPr algn="r"/>
            <a:r>
              <a:rPr lang="en-US" sz="2800">
                <a:solidFill>
                  <a:srgbClr val="FFFFFF"/>
                </a:solidFill>
              </a:rPr>
              <a:t>North Indian</a:t>
            </a:r>
          </a:p>
        </p:txBody>
      </p:sp>
    </p:spTree>
    <p:extLst>
      <p:ext uri="{BB962C8B-B14F-4D97-AF65-F5344CB8AC3E}">
        <p14:creationId xmlns:p14="http://schemas.microsoft.com/office/powerpoint/2010/main" val="347916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1811-A344-4FD1-A593-6A0C2818C943}"/>
              </a:ext>
            </a:extLst>
          </p:cNvPr>
          <p:cNvSpPr>
            <a:spLocks noGrp="1"/>
          </p:cNvSpPr>
          <p:nvPr>
            <p:ph type="title"/>
          </p:nvPr>
        </p:nvSpPr>
        <p:spPr/>
        <p:txBody>
          <a:bodyPr/>
          <a:lstStyle/>
          <a:p>
            <a:pPr algn="ctr"/>
            <a:r>
              <a:rPr lang="en-US" dirty="0" err="1"/>
              <a:t>Jyotish</a:t>
            </a:r>
            <a:endParaRPr lang="en-US" dirty="0"/>
          </a:p>
        </p:txBody>
      </p:sp>
      <p:sp>
        <p:nvSpPr>
          <p:cNvPr id="3" name="Content Placeholder 2">
            <a:extLst>
              <a:ext uri="{FF2B5EF4-FFF2-40B4-BE49-F238E27FC236}">
                <a16:creationId xmlns:a16="http://schemas.microsoft.com/office/drawing/2014/main" id="{ACF5FD0F-42BF-43A3-A08F-4BE30C6BD85A}"/>
              </a:ext>
            </a:extLst>
          </p:cNvPr>
          <p:cNvSpPr>
            <a:spLocks noGrp="1"/>
          </p:cNvSpPr>
          <p:nvPr>
            <p:ph idx="1"/>
          </p:nvPr>
        </p:nvSpPr>
        <p:spPr/>
        <p:txBody>
          <a:bodyPr/>
          <a:lstStyle/>
          <a:p>
            <a:r>
              <a:rPr lang="en-US" dirty="0" err="1"/>
              <a:t>Jyotish</a:t>
            </a:r>
            <a:r>
              <a:rPr lang="en-US" dirty="0"/>
              <a:t> is the correct word for this science not Astrology</a:t>
            </a:r>
          </a:p>
          <a:p>
            <a:r>
              <a:rPr lang="en-US" dirty="0" err="1"/>
              <a:t>Jyotish</a:t>
            </a:r>
            <a:r>
              <a:rPr lang="en-US" dirty="0"/>
              <a:t> is the second name of lord “Sun” who is responsible for life on this planet. </a:t>
            </a:r>
          </a:p>
          <a:p>
            <a:r>
              <a:rPr lang="en-US" dirty="0"/>
              <a:t>Sun is the karaka for light</a:t>
            </a:r>
          </a:p>
          <a:p>
            <a:r>
              <a:rPr lang="en-US" dirty="0" err="1"/>
              <a:t>Jyotish</a:t>
            </a:r>
            <a:r>
              <a:rPr lang="en-US" dirty="0"/>
              <a:t> means ‘A light recognizing the light”</a:t>
            </a:r>
          </a:p>
          <a:p>
            <a:r>
              <a:rPr lang="en-US" dirty="0"/>
              <a:t>We all are light since in our scriptures “The soul is define as a light”</a:t>
            </a:r>
          </a:p>
          <a:p>
            <a:r>
              <a:rPr lang="en-US" dirty="0"/>
              <a:t>So when one </a:t>
            </a:r>
            <a:r>
              <a:rPr lang="en-US" dirty="0" err="1"/>
              <a:t>jyoti</a:t>
            </a:r>
            <a:r>
              <a:rPr lang="en-US" dirty="0"/>
              <a:t> recognize and understand other </a:t>
            </a:r>
            <a:r>
              <a:rPr lang="en-US" dirty="0" err="1"/>
              <a:t>jyoti</a:t>
            </a:r>
            <a:r>
              <a:rPr lang="en-US" dirty="0"/>
              <a:t> is called “</a:t>
            </a:r>
            <a:r>
              <a:rPr lang="en-US" dirty="0" err="1"/>
              <a:t>jyotish</a:t>
            </a:r>
            <a:r>
              <a:rPr lang="en-US" dirty="0"/>
              <a:t>”</a:t>
            </a:r>
          </a:p>
        </p:txBody>
      </p:sp>
    </p:spTree>
    <p:extLst>
      <p:ext uri="{BB962C8B-B14F-4D97-AF65-F5344CB8AC3E}">
        <p14:creationId xmlns:p14="http://schemas.microsoft.com/office/powerpoint/2010/main" val="206777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F47B-DD4D-45D0-BA80-3F8923CD0AF6}"/>
              </a:ext>
            </a:extLst>
          </p:cNvPr>
          <p:cNvSpPr>
            <a:spLocks noGrp="1"/>
          </p:cNvSpPr>
          <p:nvPr>
            <p:ph type="title"/>
          </p:nvPr>
        </p:nvSpPr>
        <p:spPr/>
        <p:txBody>
          <a:bodyPr/>
          <a:lstStyle/>
          <a:p>
            <a:r>
              <a:rPr lang="en-US" dirty="0" err="1"/>
              <a:t>Graha</a:t>
            </a:r>
            <a:r>
              <a:rPr lang="en-US" dirty="0"/>
              <a:t> and Avatars of Vishnu</a:t>
            </a:r>
          </a:p>
        </p:txBody>
      </p:sp>
      <p:graphicFrame>
        <p:nvGraphicFramePr>
          <p:cNvPr id="4" name="Table 4">
            <a:extLst>
              <a:ext uri="{FF2B5EF4-FFF2-40B4-BE49-F238E27FC236}">
                <a16:creationId xmlns:a16="http://schemas.microsoft.com/office/drawing/2014/main" id="{13891B65-667F-43B4-835B-F51DAA8B2A0D}"/>
              </a:ext>
            </a:extLst>
          </p:cNvPr>
          <p:cNvGraphicFramePr>
            <a:graphicFrameLocks noGrp="1"/>
          </p:cNvGraphicFramePr>
          <p:nvPr>
            <p:ph idx="1"/>
            <p:extLst>
              <p:ext uri="{D42A27DB-BD31-4B8C-83A1-F6EECF244321}">
                <p14:modId xmlns:p14="http://schemas.microsoft.com/office/powerpoint/2010/main" val="2199963715"/>
              </p:ext>
            </p:extLst>
          </p:nvPr>
        </p:nvGraphicFramePr>
        <p:xfrm>
          <a:off x="838200" y="1825625"/>
          <a:ext cx="6941234" cy="4079240"/>
        </p:xfrm>
        <a:graphic>
          <a:graphicData uri="http://schemas.openxmlformats.org/drawingml/2006/table">
            <a:tbl>
              <a:tblPr firstRow="1" bandRow="1">
                <a:tableStyleId>{5C22544A-7EE6-4342-B048-85BDC9FD1C3A}</a:tableStyleId>
              </a:tblPr>
              <a:tblGrid>
                <a:gridCol w="3470617">
                  <a:extLst>
                    <a:ext uri="{9D8B030D-6E8A-4147-A177-3AD203B41FA5}">
                      <a16:colId xmlns:a16="http://schemas.microsoft.com/office/drawing/2014/main" val="3128976161"/>
                    </a:ext>
                  </a:extLst>
                </a:gridCol>
                <a:gridCol w="3470617">
                  <a:extLst>
                    <a:ext uri="{9D8B030D-6E8A-4147-A177-3AD203B41FA5}">
                      <a16:colId xmlns:a16="http://schemas.microsoft.com/office/drawing/2014/main" val="2342387779"/>
                    </a:ext>
                  </a:extLst>
                </a:gridCol>
              </a:tblGrid>
              <a:tr h="370840">
                <a:tc>
                  <a:txBody>
                    <a:bodyPr/>
                    <a:lstStyle/>
                    <a:p>
                      <a:r>
                        <a:rPr lang="en-US" dirty="0"/>
                        <a:t>AVATAR</a:t>
                      </a:r>
                    </a:p>
                  </a:txBody>
                  <a:tcPr/>
                </a:tc>
                <a:tc>
                  <a:txBody>
                    <a:bodyPr/>
                    <a:lstStyle/>
                    <a:p>
                      <a:r>
                        <a:rPr lang="en-US" dirty="0"/>
                        <a:t>GRAHA</a:t>
                      </a:r>
                    </a:p>
                  </a:txBody>
                  <a:tcPr/>
                </a:tc>
                <a:extLst>
                  <a:ext uri="{0D108BD9-81ED-4DB2-BD59-A6C34878D82A}">
                    <a16:rowId xmlns:a16="http://schemas.microsoft.com/office/drawing/2014/main" val="519188294"/>
                  </a:ext>
                </a:extLst>
              </a:tr>
              <a:tr h="370840">
                <a:tc>
                  <a:txBody>
                    <a:bodyPr/>
                    <a:lstStyle/>
                    <a:p>
                      <a:r>
                        <a:rPr lang="en-US" dirty="0"/>
                        <a:t>SUN</a:t>
                      </a:r>
                    </a:p>
                  </a:txBody>
                  <a:tcPr/>
                </a:tc>
                <a:tc>
                  <a:txBody>
                    <a:bodyPr/>
                    <a:lstStyle/>
                    <a:p>
                      <a:r>
                        <a:rPr lang="en-US" dirty="0"/>
                        <a:t>RAM</a:t>
                      </a:r>
                    </a:p>
                  </a:txBody>
                  <a:tcPr/>
                </a:tc>
                <a:extLst>
                  <a:ext uri="{0D108BD9-81ED-4DB2-BD59-A6C34878D82A}">
                    <a16:rowId xmlns:a16="http://schemas.microsoft.com/office/drawing/2014/main" val="1840678774"/>
                  </a:ext>
                </a:extLst>
              </a:tr>
              <a:tr h="370840">
                <a:tc>
                  <a:txBody>
                    <a:bodyPr/>
                    <a:lstStyle/>
                    <a:p>
                      <a:r>
                        <a:rPr lang="en-US" dirty="0"/>
                        <a:t>MOON</a:t>
                      </a:r>
                    </a:p>
                  </a:txBody>
                  <a:tcPr/>
                </a:tc>
                <a:tc>
                  <a:txBody>
                    <a:bodyPr/>
                    <a:lstStyle/>
                    <a:p>
                      <a:r>
                        <a:rPr lang="en-US" dirty="0"/>
                        <a:t>KRISHNA</a:t>
                      </a:r>
                    </a:p>
                  </a:txBody>
                  <a:tcPr/>
                </a:tc>
                <a:extLst>
                  <a:ext uri="{0D108BD9-81ED-4DB2-BD59-A6C34878D82A}">
                    <a16:rowId xmlns:a16="http://schemas.microsoft.com/office/drawing/2014/main" val="1335474951"/>
                  </a:ext>
                </a:extLst>
              </a:tr>
              <a:tr h="370840">
                <a:tc>
                  <a:txBody>
                    <a:bodyPr/>
                    <a:lstStyle/>
                    <a:p>
                      <a:r>
                        <a:rPr lang="en-US" dirty="0"/>
                        <a:t>JUPITER</a:t>
                      </a:r>
                    </a:p>
                  </a:txBody>
                  <a:tcPr/>
                </a:tc>
                <a:tc>
                  <a:txBody>
                    <a:bodyPr/>
                    <a:lstStyle/>
                    <a:p>
                      <a:r>
                        <a:rPr lang="en-US" dirty="0"/>
                        <a:t>VAMANA</a:t>
                      </a:r>
                    </a:p>
                  </a:txBody>
                  <a:tcPr/>
                </a:tc>
                <a:extLst>
                  <a:ext uri="{0D108BD9-81ED-4DB2-BD59-A6C34878D82A}">
                    <a16:rowId xmlns:a16="http://schemas.microsoft.com/office/drawing/2014/main" val="991693851"/>
                  </a:ext>
                </a:extLst>
              </a:tr>
              <a:tr h="370840">
                <a:tc>
                  <a:txBody>
                    <a:bodyPr/>
                    <a:lstStyle/>
                    <a:p>
                      <a:r>
                        <a:rPr lang="en-US" dirty="0"/>
                        <a:t>MARS</a:t>
                      </a:r>
                    </a:p>
                  </a:txBody>
                  <a:tcPr/>
                </a:tc>
                <a:tc>
                  <a:txBody>
                    <a:bodyPr/>
                    <a:lstStyle/>
                    <a:p>
                      <a:r>
                        <a:rPr lang="en-US" dirty="0"/>
                        <a:t>NARSIMHA</a:t>
                      </a:r>
                    </a:p>
                  </a:txBody>
                  <a:tcPr/>
                </a:tc>
                <a:extLst>
                  <a:ext uri="{0D108BD9-81ED-4DB2-BD59-A6C34878D82A}">
                    <a16:rowId xmlns:a16="http://schemas.microsoft.com/office/drawing/2014/main" val="1980293523"/>
                  </a:ext>
                </a:extLst>
              </a:tr>
              <a:tr h="370840">
                <a:tc>
                  <a:txBody>
                    <a:bodyPr/>
                    <a:lstStyle/>
                    <a:p>
                      <a:r>
                        <a:rPr lang="en-US" dirty="0"/>
                        <a:t>MERCURY</a:t>
                      </a:r>
                    </a:p>
                  </a:txBody>
                  <a:tcPr/>
                </a:tc>
                <a:tc>
                  <a:txBody>
                    <a:bodyPr/>
                    <a:lstStyle/>
                    <a:p>
                      <a:r>
                        <a:rPr lang="en-US" dirty="0"/>
                        <a:t>BUDDHA</a:t>
                      </a:r>
                    </a:p>
                  </a:txBody>
                  <a:tcPr/>
                </a:tc>
                <a:extLst>
                  <a:ext uri="{0D108BD9-81ED-4DB2-BD59-A6C34878D82A}">
                    <a16:rowId xmlns:a16="http://schemas.microsoft.com/office/drawing/2014/main" val="1715672069"/>
                  </a:ext>
                </a:extLst>
              </a:tr>
              <a:tr h="370840">
                <a:tc>
                  <a:txBody>
                    <a:bodyPr/>
                    <a:lstStyle/>
                    <a:p>
                      <a:r>
                        <a:rPr lang="en-US" dirty="0"/>
                        <a:t>VENUS</a:t>
                      </a:r>
                    </a:p>
                  </a:txBody>
                  <a:tcPr/>
                </a:tc>
                <a:tc>
                  <a:txBody>
                    <a:bodyPr/>
                    <a:lstStyle/>
                    <a:p>
                      <a:r>
                        <a:rPr lang="en-US" dirty="0"/>
                        <a:t>PARASHURAMA</a:t>
                      </a:r>
                    </a:p>
                  </a:txBody>
                  <a:tcPr/>
                </a:tc>
                <a:extLst>
                  <a:ext uri="{0D108BD9-81ED-4DB2-BD59-A6C34878D82A}">
                    <a16:rowId xmlns:a16="http://schemas.microsoft.com/office/drawing/2014/main" val="3983566670"/>
                  </a:ext>
                </a:extLst>
              </a:tr>
              <a:tr h="370840">
                <a:tc>
                  <a:txBody>
                    <a:bodyPr/>
                    <a:lstStyle/>
                    <a:p>
                      <a:r>
                        <a:rPr lang="en-US" dirty="0"/>
                        <a:t>SATURN</a:t>
                      </a:r>
                    </a:p>
                  </a:txBody>
                  <a:tcPr/>
                </a:tc>
                <a:tc>
                  <a:txBody>
                    <a:bodyPr/>
                    <a:lstStyle/>
                    <a:p>
                      <a:r>
                        <a:rPr lang="en-US" dirty="0"/>
                        <a:t>KOORMA</a:t>
                      </a:r>
                    </a:p>
                  </a:txBody>
                  <a:tcPr/>
                </a:tc>
                <a:extLst>
                  <a:ext uri="{0D108BD9-81ED-4DB2-BD59-A6C34878D82A}">
                    <a16:rowId xmlns:a16="http://schemas.microsoft.com/office/drawing/2014/main" val="1811665786"/>
                  </a:ext>
                </a:extLst>
              </a:tr>
              <a:tr h="370840">
                <a:tc>
                  <a:txBody>
                    <a:bodyPr/>
                    <a:lstStyle/>
                    <a:p>
                      <a:r>
                        <a:rPr lang="en-US" dirty="0"/>
                        <a:t>RAHU</a:t>
                      </a:r>
                    </a:p>
                  </a:txBody>
                  <a:tcPr/>
                </a:tc>
                <a:tc>
                  <a:txBody>
                    <a:bodyPr/>
                    <a:lstStyle/>
                    <a:p>
                      <a:r>
                        <a:rPr lang="en-US" dirty="0"/>
                        <a:t>VARAHA</a:t>
                      </a:r>
                    </a:p>
                  </a:txBody>
                  <a:tcPr/>
                </a:tc>
                <a:extLst>
                  <a:ext uri="{0D108BD9-81ED-4DB2-BD59-A6C34878D82A}">
                    <a16:rowId xmlns:a16="http://schemas.microsoft.com/office/drawing/2014/main" val="701127537"/>
                  </a:ext>
                </a:extLst>
              </a:tr>
              <a:tr h="370840">
                <a:tc>
                  <a:txBody>
                    <a:bodyPr/>
                    <a:lstStyle/>
                    <a:p>
                      <a:r>
                        <a:rPr lang="en-US" dirty="0"/>
                        <a:t>KETU</a:t>
                      </a:r>
                    </a:p>
                  </a:txBody>
                  <a:tcPr/>
                </a:tc>
                <a:tc>
                  <a:txBody>
                    <a:bodyPr/>
                    <a:lstStyle/>
                    <a:p>
                      <a:r>
                        <a:rPr lang="en-US" dirty="0"/>
                        <a:t>MATSYA</a:t>
                      </a:r>
                    </a:p>
                  </a:txBody>
                  <a:tcPr/>
                </a:tc>
                <a:extLst>
                  <a:ext uri="{0D108BD9-81ED-4DB2-BD59-A6C34878D82A}">
                    <a16:rowId xmlns:a16="http://schemas.microsoft.com/office/drawing/2014/main" val="2461937510"/>
                  </a:ext>
                </a:extLst>
              </a:tr>
              <a:tr h="370840">
                <a:tc>
                  <a:txBody>
                    <a:bodyPr/>
                    <a:lstStyle/>
                    <a:p>
                      <a:r>
                        <a:rPr lang="en-US" dirty="0"/>
                        <a:t>LAGNA</a:t>
                      </a:r>
                    </a:p>
                  </a:txBody>
                  <a:tcPr/>
                </a:tc>
                <a:tc>
                  <a:txBody>
                    <a:bodyPr/>
                    <a:lstStyle/>
                    <a:p>
                      <a:r>
                        <a:rPr lang="en-US" dirty="0"/>
                        <a:t>KALGI</a:t>
                      </a:r>
                    </a:p>
                  </a:txBody>
                  <a:tcPr/>
                </a:tc>
                <a:extLst>
                  <a:ext uri="{0D108BD9-81ED-4DB2-BD59-A6C34878D82A}">
                    <a16:rowId xmlns:a16="http://schemas.microsoft.com/office/drawing/2014/main" val="932940908"/>
                  </a:ext>
                </a:extLst>
              </a:tr>
            </a:tbl>
          </a:graphicData>
        </a:graphic>
      </p:graphicFrame>
    </p:spTree>
    <p:extLst>
      <p:ext uri="{BB962C8B-B14F-4D97-AF65-F5344CB8AC3E}">
        <p14:creationId xmlns:p14="http://schemas.microsoft.com/office/powerpoint/2010/main" val="162958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B7A4-9D1F-4E68-BBD5-DAE9095C9082}"/>
              </a:ext>
            </a:extLst>
          </p:cNvPr>
          <p:cNvSpPr>
            <a:spLocks noGrp="1"/>
          </p:cNvSpPr>
          <p:nvPr>
            <p:ph type="title"/>
          </p:nvPr>
        </p:nvSpPr>
        <p:spPr>
          <a:xfrm>
            <a:off x="309489" y="136525"/>
            <a:ext cx="8664693" cy="662781"/>
          </a:xfrm>
        </p:spPr>
        <p:txBody>
          <a:bodyPr>
            <a:normAutofit/>
          </a:bodyPr>
          <a:lstStyle/>
          <a:p>
            <a:r>
              <a:rPr lang="en-US" sz="2800" b="1" dirty="0"/>
              <a:t>The </a:t>
            </a:r>
            <a:r>
              <a:rPr lang="en-US" sz="2800" b="1" dirty="0" err="1"/>
              <a:t>Panchmahabhutas</a:t>
            </a:r>
            <a:endParaRPr lang="en-US" sz="2800" b="1" dirty="0"/>
          </a:p>
        </p:txBody>
      </p:sp>
      <p:graphicFrame>
        <p:nvGraphicFramePr>
          <p:cNvPr id="4" name="Table 4">
            <a:extLst>
              <a:ext uri="{FF2B5EF4-FFF2-40B4-BE49-F238E27FC236}">
                <a16:creationId xmlns:a16="http://schemas.microsoft.com/office/drawing/2014/main" id="{76107780-5283-4FB0-8320-2AED844F5460}"/>
              </a:ext>
            </a:extLst>
          </p:cNvPr>
          <p:cNvGraphicFramePr>
            <a:graphicFrameLocks noGrp="1"/>
          </p:cNvGraphicFramePr>
          <p:nvPr>
            <p:ph idx="1"/>
            <p:extLst>
              <p:ext uri="{D42A27DB-BD31-4B8C-83A1-F6EECF244321}">
                <p14:modId xmlns:p14="http://schemas.microsoft.com/office/powerpoint/2010/main" val="4173494704"/>
              </p:ext>
            </p:extLst>
          </p:nvPr>
        </p:nvGraphicFramePr>
        <p:xfrm>
          <a:off x="209006" y="799306"/>
          <a:ext cx="11773989" cy="5791002"/>
        </p:xfrm>
        <a:graphic>
          <a:graphicData uri="http://schemas.openxmlformats.org/drawingml/2006/table">
            <a:tbl>
              <a:tblPr firstRow="1" bandRow="1">
                <a:tableStyleId>{5C22544A-7EE6-4342-B048-85BDC9FD1C3A}</a:tableStyleId>
              </a:tblPr>
              <a:tblGrid>
                <a:gridCol w="3924663">
                  <a:extLst>
                    <a:ext uri="{9D8B030D-6E8A-4147-A177-3AD203B41FA5}">
                      <a16:colId xmlns:a16="http://schemas.microsoft.com/office/drawing/2014/main" val="1056513839"/>
                    </a:ext>
                  </a:extLst>
                </a:gridCol>
                <a:gridCol w="3924663">
                  <a:extLst>
                    <a:ext uri="{9D8B030D-6E8A-4147-A177-3AD203B41FA5}">
                      <a16:colId xmlns:a16="http://schemas.microsoft.com/office/drawing/2014/main" val="3609035770"/>
                    </a:ext>
                  </a:extLst>
                </a:gridCol>
                <a:gridCol w="3924663">
                  <a:extLst>
                    <a:ext uri="{9D8B030D-6E8A-4147-A177-3AD203B41FA5}">
                      <a16:colId xmlns:a16="http://schemas.microsoft.com/office/drawing/2014/main" val="4138253725"/>
                    </a:ext>
                  </a:extLst>
                </a:gridCol>
              </a:tblGrid>
              <a:tr h="380177">
                <a:tc>
                  <a:txBody>
                    <a:bodyPr/>
                    <a:lstStyle/>
                    <a:p>
                      <a:r>
                        <a:rPr lang="en-US" dirty="0"/>
                        <a:t>Element</a:t>
                      </a:r>
                    </a:p>
                  </a:txBody>
                  <a:tcPr/>
                </a:tc>
                <a:tc>
                  <a:txBody>
                    <a:bodyPr/>
                    <a:lstStyle/>
                    <a:p>
                      <a:r>
                        <a:rPr lang="en-US" dirty="0"/>
                        <a:t>Description</a:t>
                      </a:r>
                    </a:p>
                  </a:txBody>
                  <a:tcPr/>
                </a:tc>
                <a:tc>
                  <a:txBody>
                    <a:bodyPr/>
                    <a:lstStyle/>
                    <a:p>
                      <a:r>
                        <a:rPr lang="en-US" dirty="0"/>
                        <a:t>When stabilized</a:t>
                      </a:r>
                    </a:p>
                  </a:txBody>
                  <a:tcPr/>
                </a:tc>
                <a:extLst>
                  <a:ext uri="{0D108BD9-81ED-4DB2-BD59-A6C34878D82A}">
                    <a16:rowId xmlns:a16="http://schemas.microsoft.com/office/drawing/2014/main" val="1147128598"/>
                  </a:ext>
                </a:extLst>
              </a:tr>
              <a:tr h="762088">
                <a:tc>
                  <a:txBody>
                    <a:bodyPr/>
                    <a:lstStyle/>
                    <a:p>
                      <a:r>
                        <a:rPr lang="en-US" dirty="0"/>
                        <a:t>Bhoomi(Earth)</a:t>
                      </a:r>
                    </a:p>
                  </a:txBody>
                  <a:tcPr/>
                </a:tc>
                <a:tc>
                  <a:txBody>
                    <a:bodyPr/>
                    <a:lstStyle/>
                    <a:p>
                      <a:r>
                        <a:rPr lang="en-US" dirty="0" err="1"/>
                        <a:t>Body,sense</a:t>
                      </a:r>
                      <a:r>
                        <a:rPr lang="en-US" dirty="0"/>
                        <a:t> of </a:t>
                      </a:r>
                      <a:r>
                        <a:rPr lang="en-US" dirty="0" err="1"/>
                        <a:t>smell,excess</a:t>
                      </a:r>
                      <a:r>
                        <a:rPr lang="en-US" dirty="0"/>
                        <a:t> lead to clinging on ideas and forms</a:t>
                      </a:r>
                    </a:p>
                  </a:txBody>
                  <a:tcPr/>
                </a:tc>
                <a:tc>
                  <a:txBody>
                    <a:bodyPr/>
                    <a:lstStyle/>
                    <a:p>
                      <a:r>
                        <a:rPr lang="en-US" dirty="0"/>
                        <a:t>Holding the posture stabilizes and relaxes the body</a:t>
                      </a:r>
                    </a:p>
                  </a:txBody>
                  <a:tcPr/>
                </a:tc>
                <a:extLst>
                  <a:ext uri="{0D108BD9-81ED-4DB2-BD59-A6C34878D82A}">
                    <a16:rowId xmlns:a16="http://schemas.microsoft.com/office/drawing/2014/main" val="2964428199"/>
                  </a:ext>
                </a:extLst>
              </a:tr>
              <a:tr h="762088">
                <a:tc>
                  <a:txBody>
                    <a:bodyPr/>
                    <a:lstStyle/>
                    <a:p>
                      <a:r>
                        <a:rPr lang="en-US" dirty="0"/>
                        <a:t>Aakash(Ether)</a:t>
                      </a:r>
                    </a:p>
                  </a:txBody>
                  <a:tcPr/>
                </a:tc>
                <a:tc>
                  <a:txBody>
                    <a:bodyPr/>
                    <a:lstStyle/>
                    <a:p>
                      <a:r>
                        <a:rPr lang="en-US" dirty="0"/>
                        <a:t>Pure </a:t>
                      </a:r>
                      <a:r>
                        <a:rPr lang="en-US" dirty="0" err="1"/>
                        <a:t>consciousness,awareness,sense</a:t>
                      </a:r>
                      <a:r>
                        <a:rPr lang="en-US" dirty="0"/>
                        <a:t> of </a:t>
                      </a:r>
                      <a:r>
                        <a:rPr lang="en-US" dirty="0" err="1"/>
                        <a:t>sound,speech</a:t>
                      </a:r>
                      <a:endParaRPr lang="en-US" dirty="0"/>
                    </a:p>
                  </a:txBody>
                  <a:tcPr/>
                </a:tc>
                <a:tc>
                  <a:txBody>
                    <a:bodyPr/>
                    <a:lstStyle/>
                    <a:p>
                      <a:r>
                        <a:rPr lang="en-US" dirty="0"/>
                        <a:t>Perception becomes clear and mind is in present </a:t>
                      </a:r>
                      <a:r>
                        <a:rPr lang="en-US" dirty="0" err="1"/>
                        <a:t>momement</a:t>
                      </a:r>
                      <a:r>
                        <a:rPr lang="en-US" dirty="0"/>
                        <a:t> and </a:t>
                      </a:r>
                      <a:r>
                        <a:rPr lang="en-US" dirty="0" err="1"/>
                        <a:t>bliissfull</a:t>
                      </a:r>
                      <a:endParaRPr lang="en-US" dirty="0"/>
                    </a:p>
                  </a:txBody>
                  <a:tcPr/>
                </a:tc>
                <a:extLst>
                  <a:ext uri="{0D108BD9-81ED-4DB2-BD59-A6C34878D82A}">
                    <a16:rowId xmlns:a16="http://schemas.microsoft.com/office/drawing/2014/main" val="3471048671"/>
                  </a:ext>
                </a:extLst>
              </a:tr>
              <a:tr h="1447967">
                <a:tc>
                  <a:txBody>
                    <a:bodyPr/>
                    <a:lstStyle/>
                    <a:p>
                      <a:r>
                        <a:rPr lang="en-US" dirty="0"/>
                        <a:t>Vayu(Air)</a:t>
                      </a:r>
                    </a:p>
                  </a:txBody>
                  <a:tcPr/>
                </a:tc>
                <a:tc>
                  <a:txBody>
                    <a:bodyPr/>
                    <a:lstStyle/>
                    <a:p>
                      <a:r>
                        <a:rPr lang="en-US" dirty="0"/>
                        <a:t>Movement of all </a:t>
                      </a:r>
                      <a:r>
                        <a:rPr lang="en-US" dirty="0" err="1"/>
                        <a:t>sort,sense</a:t>
                      </a:r>
                      <a:r>
                        <a:rPr lang="en-US" dirty="0"/>
                        <a:t> of touch which activate the hand, feeling any thing comes from </a:t>
                      </a:r>
                      <a:r>
                        <a:rPr lang="en-US" dirty="0" err="1"/>
                        <a:t>vayu</a:t>
                      </a:r>
                      <a:r>
                        <a:rPr lang="en-US" dirty="0"/>
                        <a:t>. Too much air leads to ungrounded, </a:t>
                      </a:r>
                      <a:r>
                        <a:rPr lang="en-US" dirty="0" err="1"/>
                        <a:t>aloof,dry</a:t>
                      </a:r>
                      <a:r>
                        <a:rPr lang="en-US" dirty="0"/>
                        <a:t> or sterile</a:t>
                      </a:r>
                    </a:p>
                  </a:txBody>
                  <a:tcPr/>
                </a:tc>
                <a:tc>
                  <a:txBody>
                    <a:bodyPr/>
                    <a:lstStyle/>
                    <a:p>
                      <a:r>
                        <a:rPr lang="en-US" dirty="0"/>
                        <a:t>Struggling </a:t>
                      </a:r>
                      <a:r>
                        <a:rPr lang="en-US" dirty="0" err="1"/>
                        <a:t>stops,perception</a:t>
                      </a:r>
                      <a:r>
                        <a:rPr lang="en-US" dirty="0"/>
                        <a:t> clear</a:t>
                      </a:r>
                    </a:p>
                  </a:txBody>
                  <a:tcPr/>
                </a:tc>
                <a:extLst>
                  <a:ext uri="{0D108BD9-81ED-4DB2-BD59-A6C34878D82A}">
                    <a16:rowId xmlns:a16="http://schemas.microsoft.com/office/drawing/2014/main" val="686955134"/>
                  </a:ext>
                </a:extLst>
              </a:tr>
              <a:tr h="990715">
                <a:tc>
                  <a:txBody>
                    <a:bodyPr/>
                    <a:lstStyle/>
                    <a:p>
                      <a:r>
                        <a:rPr lang="en-US" dirty="0"/>
                        <a:t>Agni(Fire)</a:t>
                      </a:r>
                    </a:p>
                  </a:txBody>
                  <a:tcPr/>
                </a:tc>
                <a:tc>
                  <a:txBody>
                    <a:bodyPr/>
                    <a:lstStyle/>
                    <a:p>
                      <a:r>
                        <a:rPr lang="en-US" dirty="0"/>
                        <a:t>Digestion of food and </a:t>
                      </a:r>
                      <a:r>
                        <a:rPr lang="en-US" dirty="0" err="1"/>
                        <a:t>impressions,Ego</a:t>
                      </a:r>
                      <a:r>
                        <a:rPr lang="en-US" dirty="0"/>
                        <a:t>, Control our </a:t>
                      </a:r>
                      <a:r>
                        <a:rPr lang="en-US" dirty="0" err="1"/>
                        <a:t>sight.the</a:t>
                      </a:r>
                      <a:r>
                        <a:rPr lang="en-US" dirty="0"/>
                        <a:t> ability to see, Desires</a:t>
                      </a:r>
                    </a:p>
                  </a:txBody>
                  <a:tcPr/>
                </a:tc>
                <a:tc>
                  <a:txBody>
                    <a:bodyPr/>
                    <a:lstStyle/>
                    <a:p>
                      <a:r>
                        <a:rPr lang="en-US" dirty="0"/>
                        <a:t>Stable emotions allow mental peace and remove desire and motivation increases </a:t>
                      </a:r>
                    </a:p>
                  </a:txBody>
                  <a:tcPr/>
                </a:tc>
                <a:extLst>
                  <a:ext uri="{0D108BD9-81ED-4DB2-BD59-A6C34878D82A}">
                    <a16:rowId xmlns:a16="http://schemas.microsoft.com/office/drawing/2014/main" val="2248878291"/>
                  </a:ext>
                </a:extLst>
              </a:tr>
              <a:tr h="1447967">
                <a:tc>
                  <a:txBody>
                    <a:bodyPr/>
                    <a:lstStyle/>
                    <a:p>
                      <a:r>
                        <a:rPr lang="en-US" dirty="0" err="1"/>
                        <a:t>Neer</a:t>
                      </a:r>
                      <a:r>
                        <a:rPr lang="en-US" dirty="0"/>
                        <a:t>(Water)</a:t>
                      </a:r>
                    </a:p>
                  </a:txBody>
                  <a:tcPr/>
                </a:tc>
                <a:tc>
                  <a:txBody>
                    <a:bodyPr/>
                    <a:lstStyle/>
                    <a:p>
                      <a:r>
                        <a:rPr lang="en-US" dirty="0"/>
                        <a:t>Sense of </a:t>
                      </a:r>
                      <a:r>
                        <a:rPr lang="en-US" dirty="0" err="1"/>
                        <a:t>taste,emotions,memory</a:t>
                      </a:r>
                      <a:r>
                        <a:rPr lang="en-US" dirty="0"/>
                        <a:t> and sensory impressions, excessive water can lead to emotional disbalance and dependence</a:t>
                      </a:r>
                    </a:p>
                  </a:txBody>
                  <a:tcPr/>
                </a:tc>
                <a:tc>
                  <a:txBody>
                    <a:bodyPr/>
                    <a:lstStyle/>
                    <a:p>
                      <a:r>
                        <a:rPr lang="en-US" dirty="0"/>
                        <a:t>A stable, relax mind stabilizes the emotions and senses</a:t>
                      </a:r>
                    </a:p>
                  </a:txBody>
                  <a:tcPr/>
                </a:tc>
                <a:extLst>
                  <a:ext uri="{0D108BD9-81ED-4DB2-BD59-A6C34878D82A}">
                    <a16:rowId xmlns:a16="http://schemas.microsoft.com/office/drawing/2014/main" val="439244267"/>
                  </a:ext>
                </a:extLst>
              </a:tr>
            </a:tbl>
          </a:graphicData>
        </a:graphic>
      </p:graphicFrame>
    </p:spTree>
    <p:extLst>
      <p:ext uri="{BB962C8B-B14F-4D97-AF65-F5344CB8AC3E}">
        <p14:creationId xmlns:p14="http://schemas.microsoft.com/office/powerpoint/2010/main" val="3567214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74F0-75DD-456A-A9CE-8278FBDBAD5C}"/>
              </a:ext>
            </a:extLst>
          </p:cNvPr>
          <p:cNvSpPr>
            <a:spLocks noGrp="1"/>
          </p:cNvSpPr>
          <p:nvPr>
            <p:ph type="title"/>
          </p:nvPr>
        </p:nvSpPr>
        <p:spPr/>
        <p:txBody>
          <a:bodyPr/>
          <a:lstStyle/>
          <a:p>
            <a:r>
              <a:rPr lang="en-US" dirty="0"/>
              <a:t>How meditation and Yoga helps</a:t>
            </a:r>
          </a:p>
        </p:txBody>
      </p:sp>
      <p:sp>
        <p:nvSpPr>
          <p:cNvPr id="3" name="Content Placeholder 2">
            <a:extLst>
              <a:ext uri="{FF2B5EF4-FFF2-40B4-BE49-F238E27FC236}">
                <a16:creationId xmlns:a16="http://schemas.microsoft.com/office/drawing/2014/main" id="{46A97DB5-AAFA-4F8D-8478-D48FB78C0E71}"/>
              </a:ext>
            </a:extLst>
          </p:cNvPr>
          <p:cNvSpPr>
            <a:spLocks noGrp="1"/>
          </p:cNvSpPr>
          <p:nvPr>
            <p:ph idx="1"/>
          </p:nvPr>
        </p:nvSpPr>
        <p:spPr/>
        <p:txBody>
          <a:bodyPr/>
          <a:lstStyle/>
          <a:p>
            <a:pPr marL="514350" indent="-514350">
              <a:buFont typeface="+mj-lt"/>
              <a:buAutoNum type="arabicPeriod"/>
            </a:pPr>
            <a:r>
              <a:rPr lang="en-US" dirty="0"/>
              <a:t>We connect to universe(Aakash) through the breath(</a:t>
            </a:r>
            <a:r>
              <a:rPr lang="en-US" dirty="0" err="1"/>
              <a:t>vayu</a:t>
            </a:r>
            <a:r>
              <a:rPr lang="en-US" dirty="0"/>
              <a:t>)</a:t>
            </a:r>
          </a:p>
          <a:p>
            <a:pPr marL="514350" indent="-514350">
              <a:buFont typeface="+mj-lt"/>
              <a:buAutoNum type="arabicPeriod"/>
            </a:pPr>
            <a:r>
              <a:rPr lang="en-US" dirty="0"/>
              <a:t>Deep breathing </a:t>
            </a:r>
            <a:r>
              <a:rPr lang="en-US" dirty="0" err="1"/>
              <a:t>slows,deepens</a:t>
            </a:r>
            <a:r>
              <a:rPr lang="en-US" dirty="0"/>
              <a:t> and stabilizes the mind’s desire and passion(fire)</a:t>
            </a:r>
          </a:p>
          <a:p>
            <a:pPr marL="514350" indent="-514350">
              <a:buFont typeface="+mj-lt"/>
              <a:buAutoNum type="arabicPeriod"/>
            </a:pPr>
            <a:r>
              <a:rPr lang="en-US" dirty="0"/>
              <a:t>With the passions controlled we can observe the senses and emotions(water), which become balanced</a:t>
            </a:r>
          </a:p>
          <a:p>
            <a:pPr marL="514350" indent="-514350">
              <a:buFont typeface="+mj-lt"/>
              <a:buAutoNum type="arabicPeriod"/>
            </a:pPr>
            <a:r>
              <a:rPr lang="en-US" dirty="0"/>
              <a:t>They the body becomes stable(</a:t>
            </a:r>
            <a:r>
              <a:rPr lang="en-US" dirty="0" err="1"/>
              <a:t>bhoomi</a:t>
            </a:r>
            <a:r>
              <a:rPr lang="en-US" dirty="0"/>
              <a:t>)</a:t>
            </a:r>
          </a:p>
        </p:txBody>
      </p:sp>
    </p:spTree>
    <p:extLst>
      <p:ext uri="{BB962C8B-B14F-4D97-AF65-F5344CB8AC3E}">
        <p14:creationId xmlns:p14="http://schemas.microsoft.com/office/powerpoint/2010/main" val="3026431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06D86-1F96-462D-96C6-F845DBD70C42}"/>
              </a:ext>
            </a:extLst>
          </p:cNvPr>
          <p:cNvSpPr>
            <a:spLocks noGrp="1"/>
          </p:cNvSpPr>
          <p:nvPr>
            <p:ph type="title"/>
          </p:nvPr>
        </p:nvSpPr>
        <p:spPr/>
        <p:txBody>
          <a:bodyPr/>
          <a:lstStyle/>
          <a:p>
            <a:r>
              <a:rPr lang="en-US" dirty="0"/>
              <a:t>Three </a:t>
            </a:r>
            <a:r>
              <a:rPr lang="en-US" dirty="0" err="1"/>
              <a:t>Gunas</a:t>
            </a:r>
            <a:endParaRPr lang="en-US" dirty="0"/>
          </a:p>
        </p:txBody>
      </p:sp>
      <p:graphicFrame>
        <p:nvGraphicFramePr>
          <p:cNvPr id="4" name="Table 4">
            <a:extLst>
              <a:ext uri="{FF2B5EF4-FFF2-40B4-BE49-F238E27FC236}">
                <a16:creationId xmlns:a16="http://schemas.microsoft.com/office/drawing/2014/main" id="{6E05E441-9ACD-4237-9056-34D298DC56E2}"/>
              </a:ext>
            </a:extLst>
          </p:cNvPr>
          <p:cNvGraphicFramePr>
            <a:graphicFrameLocks noGrp="1"/>
          </p:cNvGraphicFramePr>
          <p:nvPr>
            <p:ph idx="1"/>
            <p:extLst>
              <p:ext uri="{D42A27DB-BD31-4B8C-83A1-F6EECF244321}">
                <p14:modId xmlns:p14="http://schemas.microsoft.com/office/powerpoint/2010/main" val="1728738776"/>
              </p:ext>
            </p:extLst>
          </p:nvPr>
        </p:nvGraphicFramePr>
        <p:xfrm>
          <a:off x="838201" y="1083212"/>
          <a:ext cx="7855632" cy="4290644"/>
        </p:xfrm>
        <a:graphic>
          <a:graphicData uri="http://schemas.openxmlformats.org/drawingml/2006/table">
            <a:tbl>
              <a:tblPr firstRow="1" bandRow="1">
                <a:tableStyleId>{5C22544A-7EE6-4342-B048-85BDC9FD1C3A}</a:tableStyleId>
              </a:tblPr>
              <a:tblGrid>
                <a:gridCol w="2618544">
                  <a:extLst>
                    <a:ext uri="{9D8B030D-6E8A-4147-A177-3AD203B41FA5}">
                      <a16:colId xmlns:a16="http://schemas.microsoft.com/office/drawing/2014/main" val="438214717"/>
                    </a:ext>
                  </a:extLst>
                </a:gridCol>
                <a:gridCol w="2618544">
                  <a:extLst>
                    <a:ext uri="{9D8B030D-6E8A-4147-A177-3AD203B41FA5}">
                      <a16:colId xmlns:a16="http://schemas.microsoft.com/office/drawing/2014/main" val="1207714682"/>
                    </a:ext>
                  </a:extLst>
                </a:gridCol>
                <a:gridCol w="2618544">
                  <a:extLst>
                    <a:ext uri="{9D8B030D-6E8A-4147-A177-3AD203B41FA5}">
                      <a16:colId xmlns:a16="http://schemas.microsoft.com/office/drawing/2014/main" val="1461425976"/>
                    </a:ext>
                  </a:extLst>
                </a:gridCol>
              </a:tblGrid>
              <a:tr h="1072661">
                <a:tc>
                  <a:txBody>
                    <a:bodyPr/>
                    <a:lstStyle/>
                    <a:p>
                      <a:r>
                        <a:rPr lang="en-US" dirty="0" err="1"/>
                        <a:t>Guna</a:t>
                      </a:r>
                      <a:endParaRPr lang="en-US" dirty="0"/>
                    </a:p>
                  </a:txBody>
                  <a:tcPr/>
                </a:tc>
                <a:tc>
                  <a:txBody>
                    <a:bodyPr/>
                    <a:lstStyle/>
                    <a:p>
                      <a:r>
                        <a:rPr lang="en-US" dirty="0"/>
                        <a:t>Manifested though </a:t>
                      </a:r>
                    </a:p>
                  </a:txBody>
                  <a:tcPr/>
                </a:tc>
                <a:tc>
                  <a:txBody>
                    <a:bodyPr/>
                    <a:lstStyle/>
                    <a:p>
                      <a:r>
                        <a:rPr lang="en-US" dirty="0"/>
                        <a:t>Description</a:t>
                      </a:r>
                    </a:p>
                  </a:txBody>
                  <a:tcPr/>
                </a:tc>
                <a:extLst>
                  <a:ext uri="{0D108BD9-81ED-4DB2-BD59-A6C34878D82A}">
                    <a16:rowId xmlns:a16="http://schemas.microsoft.com/office/drawing/2014/main" val="2068798516"/>
                  </a:ext>
                </a:extLst>
              </a:tr>
              <a:tr h="1072661">
                <a:tc>
                  <a:txBody>
                    <a:bodyPr/>
                    <a:lstStyle/>
                    <a:p>
                      <a:r>
                        <a:rPr lang="en-US" dirty="0"/>
                        <a:t>Tamas</a:t>
                      </a:r>
                    </a:p>
                  </a:txBody>
                  <a:tcPr/>
                </a:tc>
                <a:tc>
                  <a:txBody>
                    <a:bodyPr/>
                    <a:lstStyle/>
                    <a:p>
                      <a:r>
                        <a:rPr lang="en-US" dirty="0"/>
                        <a:t>Body/Form</a:t>
                      </a:r>
                    </a:p>
                  </a:txBody>
                  <a:tcPr/>
                </a:tc>
                <a:tc>
                  <a:txBody>
                    <a:bodyPr/>
                    <a:lstStyle/>
                    <a:p>
                      <a:r>
                        <a:rPr lang="en-US" dirty="0"/>
                        <a:t>Inertia, ignorance, attachment,</a:t>
                      </a:r>
                    </a:p>
                  </a:txBody>
                  <a:tcPr/>
                </a:tc>
                <a:extLst>
                  <a:ext uri="{0D108BD9-81ED-4DB2-BD59-A6C34878D82A}">
                    <a16:rowId xmlns:a16="http://schemas.microsoft.com/office/drawing/2014/main" val="2752812757"/>
                  </a:ext>
                </a:extLst>
              </a:tr>
              <a:tr h="1072661">
                <a:tc>
                  <a:txBody>
                    <a:bodyPr/>
                    <a:lstStyle/>
                    <a:p>
                      <a:r>
                        <a:rPr lang="en-US" dirty="0"/>
                        <a:t>Rajas</a:t>
                      </a:r>
                    </a:p>
                  </a:txBody>
                  <a:tcPr/>
                </a:tc>
                <a:tc>
                  <a:txBody>
                    <a:bodyPr/>
                    <a:lstStyle/>
                    <a:p>
                      <a:r>
                        <a:rPr lang="en-US" dirty="0"/>
                        <a:t>Mind/Activity</a:t>
                      </a:r>
                    </a:p>
                  </a:txBody>
                  <a:tcPr/>
                </a:tc>
                <a:tc>
                  <a:txBody>
                    <a:bodyPr/>
                    <a:lstStyle/>
                    <a:p>
                      <a:r>
                        <a:rPr lang="en-US" dirty="0"/>
                        <a:t>Passion and desire</a:t>
                      </a:r>
                    </a:p>
                  </a:txBody>
                  <a:tcPr/>
                </a:tc>
                <a:extLst>
                  <a:ext uri="{0D108BD9-81ED-4DB2-BD59-A6C34878D82A}">
                    <a16:rowId xmlns:a16="http://schemas.microsoft.com/office/drawing/2014/main" val="1012186852"/>
                  </a:ext>
                </a:extLst>
              </a:tr>
              <a:tr h="1072661">
                <a:tc>
                  <a:txBody>
                    <a:bodyPr/>
                    <a:lstStyle/>
                    <a:p>
                      <a:r>
                        <a:rPr lang="en-US" dirty="0" err="1"/>
                        <a:t>Sattwa</a:t>
                      </a:r>
                      <a:endParaRPr lang="en-US" dirty="0"/>
                    </a:p>
                  </a:txBody>
                  <a:tcPr/>
                </a:tc>
                <a:tc>
                  <a:txBody>
                    <a:bodyPr/>
                    <a:lstStyle/>
                    <a:p>
                      <a:r>
                        <a:rPr lang="en-US" dirty="0"/>
                        <a:t>Spirit/harmony</a:t>
                      </a:r>
                    </a:p>
                  </a:txBody>
                  <a:tcPr/>
                </a:tc>
                <a:tc>
                  <a:txBody>
                    <a:bodyPr/>
                    <a:lstStyle/>
                    <a:p>
                      <a:r>
                        <a:rPr lang="en-US" dirty="0" err="1"/>
                        <a:t>Satta,chit</a:t>
                      </a:r>
                      <a:r>
                        <a:rPr lang="en-US" dirty="0"/>
                        <a:t>, </a:t>
                      </a:r>
                      <a:r>
                        <a:rPr lang="en-US" dirty="0" err="1"/>
                        <a:t>anand</a:t>
                      </a:r>
                      <a:endParaRPr lang="en-US" dirty="0"/>
                    </a:p>
                  </a:txBody>
                  <a:tcPr/>
                </a:tc>
                <a:extLst>
                  <a:ext uri="{0D108BD9-81ED-4DB2-BD59-A6C34878D82A}">
                    <a16:rowId xmlns:a16="http://schemas.microsoft.com/office/drawing/2014/main" val="3540136176"/>
                  </a:ext>
                </a:extLst>
              </a:tr>
            </a:tbl>
          </a:graphicData>
        </a:graphic>
      </p:graphicFrame>
    </p:spTree>
    <p:extLst>
      <p:ext uri="{BB962C8B-B14F-4D97-AF65-F5344CB8AC3E}">
        <p14:creationId xmlns:p14="http://schemas.microsoft.com/office/powerpoint/2010/main" val="82172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38417-1F30-4222-9210-779C210D1D82}"/>
              </a:ext>
            </a:extLst>
          </p:cNvPr>
          <p:cNvSpPr>
            <a:spLocks noGrp="1"/>
          </p:cNvSpPr>
          <p:nvPr>
            <p:ph type="title"/>
          </p:nvPr>
        </p:nvSpPr>
        <p:spPr/>
        <p:txBody>
          <a:bodyPr/>
          <a:lstStyle/>
          <a:p>
            <a:r>
              <a:rPr lang="en-IN" dirty="0"/>
              <a:t>How to cast the horoscope</a:t>
            </a:r>
          </a:p>
        </p:txBody>
      </p:sp>
      <p:sp>
        <p:nvSpPr>
          <p:cNvPr id="3" name="Content Placeholder 2">
            <a:extLst>
              <a:ext uri="{FF2B5EF4-FFF2-40B4-BE49-F238E27FC236}">
                <a16:creationId xmlns:a16="http://schemas.microsoft.com/office/drawing/2014/main" id="{C0F71DF5-C94C-4471-A35B-ACBDD88DBBA2}"/>
              </a:ext>
            </a:extLst>
          </p:cNvPr>
          <p:cNvSpPr>
            <a:spLocks noGrp="1"/>
          </p:cNvSpPr>
          <p:nvPr>
            <p:ph idx="1"/>
          </p:nvPr>
        </p:nvSpPr>
        <p:spPr/>
        <p:txBody>
          <a:bodyPr/>
          <a:lstStyle/>
          <a:p>
            <a:pPr marL="0" indent="0">
              <a:buNone/>
            </a:pPr>
            <a:r>
              <a:rPr lang="en-IN" dirty="0"/>
              <a:t>. </a:t>
            </a:r>
          </a:p>
          <a:p>
            <a:endParaRPr lang="en-IN" dirty="0"/>
          </a:p>
          <a:p>
            <a:endParaRPr lang="en-IN" dirty="0"/>
          </a:p>
        </p:txBody>
      </p:sp>
      <p:pic>
        <p:nvPicPr>
          <p:cNvPr id="5" name="Picture 4">
            <a:extLst>
              <a:ext uri="{FF2B5EF4-FFF2-40B4-BE49-F238E27FC236}">
                <a16:creationId xmlns:a16="http://schemas.microsoft.com/office/drawing/2014/main" id="{B7EF7845-E286-471E-B8C1-3A919CCFC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15" y="1375051"/>
            <a:ext cx="5867693" cy="4626641"/>
          </a:xfrm>
          <a:prstGeom prst="rect">
            <a:avLst/>
          </a:prstGeom>
        </p:spPr>
      </p:pic>
    </p:spTree>
    <p:extLst>
      <p:ext uri="{BB962C8B-B14F-4D97-AF65-F5344CB8AC3E}">
        <p14:creationId xmlns:p14="http://schemas.microsoft.com/office/powerpoint/2010/main" val="768344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9B91-F9E7-4846-885E-8440D3692F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4461EF-B2F3-49F3-8F00-5C2EDE63C697}"/>
              </a:ext>
            </a:extLst>
          </p:cNvPr>
          <p:cNvSpPr>
            <a:spLocks noGrp="1"/>
          </p:cNvSpPr>
          <p:nvPr>
            <p:ph idx="1"/>
          </p:nvPr>
        </p:nvSpPr>
        <p:spPr/>
        <p:txBody>
          <a:bodyPr/>
          <a:lstStyle/>
          <a:p>
            <a:r>
              <a:rPr lang="en-IN" dirty="0"/>
              <a:t>So we have different </a:t>
            </a:r>
            <a:r>
              <a:rPr lang="en-IN" dirty="0" err="1"/>
              <a:t>rashi’s</a:t>
            </a:r>
            <a:r>
              <a:rPr lang="en-IN" dirty="0"/>
              <a:t> rising in the east at different time. </a:t>
            </a:r>
          </a:p>
          <a:p>
            <a:r>
              <a:rPr lang="en-IN" dirty="0"/>
              <a:t>After every two hours the </a:t>
            </a:r>
            <a:r>
              <a:rPr lang="en-IN" dirty="0" err="1"/>
              <a:t>rashi</a:t>
            </a:r>
            <a:r>
              <a:rPr lang="en-IN" dirty="0"/>
              <a:t> rising changes. </a:t>
            </a:r>
          </a:p>
          <a:p>
            <a:r>
              <a:rPr lang="en-IN" dirty="0"/>
              <a:t>In North Indian chart the houses are fixed and </a:t>
            </a:r>
            <a:r>
              <a:rPr lang="en-IN" dirty="0" err="1"/>
              <a:t>Rashi’s</a:t>
            </a:r>
            <a:r>
              <a:rPr lang="en-IN" dirty="0"/>
              <a:t> are moving. </a:t>
            </a:r>
          </a:p>
          <a:p>
            <a:r>
              <a:rPr lang="en-IN" dirty="0"/>
              <a:t>So suppose if at this time Leo is rising, we will place </a:t>
            </a:r>
            <a:r>
              <a:rPr lang="en-IN" dirty="0" err="1"/>
              <a:t>leo</a:t>
            </a:r>
            <a:r>
              <a:rPr lang="en-IN" dirty="0"/>
              <a:t> at the east in north Indian chart. </a:t>
            </a:r>
          </a:p>
          <a:p>
            <a:r>
              <a:rPr lang="en-IN" dirty="0"/>
              <a:t>So the chart will look like this. </a:t>
            </a:r>
          </a:p>
        </p:txBody>
      </p:sp>
    </p:spTree>
    <p:extLst>
      <p:ext uri="{BB962C8B-B14F-4D97-AF65-F5344CB8AC3E}">
        <p14:creationId xmlns:p14="http://schemas.microsoft.com/office/powerpoint/2010/main" val="1283873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5E7B2F-9B09-441A-B48F-E39B16CB60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279822"/>
            <a:ext cx="5459470" cy="4299332"/>
          </a:xfrm>
          <a:prstGeom prst="rect">
            <a:avLst/>
          </a:prstGeom>
        </p:spPr>
      </p:pic>
      <p:sp>
        <p:nvSpPr>
          <p:cNvPr id="10" name="Rectangle 9">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B65D7E-80B2-4E27-B9E4-5308652B15AB}"/>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400" dirty="0">
                <a:solidFill>
                  <a:srgbClr val="FFFFFF"/>
                </a:solidFill>
              </a:rPr>
              <a:t>Position when Leo is rising in the east. </a:t>
            </a:r>
            <a:endParaRPr lang="en-US" sz="5400" kern="1200" dirty="0">
              <a:solidFill>
                <a:srgbClr val="FFFFFF"/>
              </a:solidFill>
              <a:latin typeface="+mj-lt"/>
              <a:ea typeface="+mj-ea"/>
              <a:cs typeface="+mj-cs"/>
            </a:endParaRPr>
          </a:p>
        </p:txBody>
      </p:sp>
    </p:spTree>
    <p:extLst>
      <p:ext uri="{BB962C8B-B14F-4D97-AF65-F5344CB8AC3E}">
        <p14:creationId xmlns:p14="http://schemas.microsoft.com/office/powerpoint/2010/main" val="3276021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DEC65E4-62C9-4076-9E6D-FC5C44901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887326"/>
            <a:ext cx="6250769" cy="4922480"/>
          </a:xfrm>
          <a:prstGeom prst="rect">
            <a:avLst/>
          </a:prstGeom>
        </p:spPr>
      </p:pic>
      <p:sp>
        <p:nvSpPr>
          <p:cNvPr id="2" name="Title 1">
            <a:extLst>
              <a:ext uri="{FF2B5EF4-FFF2-40B4-BE49-F238E27FC236}">
                <a16:creationId xmlns:a16="http://schemas.microsoft.com/office/drawing/2014/main" id="{4208C814-4978-48BE-B77C-8CEF17B2335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IN" sz="2800" dirty="0">
                <a:solidFill>
                  <a:schemeClr val="bg1"/>
                </a:solidFill>
              </a:rPr>
              <a:t>Position when Scorpio is rising in east</a:t>
            </a:r>
          </a:p>
        </p:txBody>
      </p:sp>
      <p:sp>
        <p:nvSpPr>
          <p:cNvPr id="3" name="Content Placeholder 2">
            <a:extLst>
              <a:ext uri="{FF2B5EF4-FFF2-40B4-BE49-F238E27FC236}">
                <a16:creationId xmlns:a16="http://schemas.microsoft.com/office/drawing/2014/main" id="{B6DE893B-7040-4274-B476-0B30DFC1F7B4}"/>
              </a:ext>
            </a:extLst>
          </p:cNvPr>
          <p:cNvSpPr>
            <a:spLocks noGrp="1"/>
          </p:cNvSpPr>
          <p:nvPr>
            <p:ph idx="1"/>
          </p:nvPr>
        </p:nvSpPr>
        <p:spPr>
          <a:xfrm>
            <a:off x="643468" y="2638044"/>
            <a:ext cx="3363974" cy="3415622"/>
          </a:xfrm>
        </p:spPr>
        <p:txBody>
          <a:bodyPr>
            <a:normAutofit/>
          </a:bodyPr>
          <a:lstStyle/>
          <a:p>
            <a:r>
              <a:rPr lang="en-IN" sz="2000">
                <a:solidFill>
                  <a:schemeClr val="bg1"/>
                </a:solidFill>
              </a:rPr>
              <a:t>Suppose after 6 hours the Scorpio is rising, so the chart will look like this. </a:t>
            </a:r>
          </a:p>
          <a:p>
            <a:endParaRPr lang="en-IN" sz="2000">
              <a:solidFill>
                <a:schemeClr val="bg1"/>
              </a:solidFill>
            </a:endParaRPr>
          </a:p>
          <a:p>
            <a:endParaRPr lang="en-IN" sz="2000">
              <a:solidFill>
                <a:schemeClr val="bg1"/>
              </a:solidFill>
            </a:endParaRPr>
          </a:p>
        </p:txBody>
      </p:sp>
    </p:spTree>
    <p:extLst>
      <p:ext uri="{BB962C8B-B14F-4D97-AF65-F5344CB8AC3E}">
        <p14:creationId xmlns:p14="http://schemas.microsoft.com/office/powerpoint/2010/main" val="3391216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EAE7-7C8A-485A-A4C9-202C416139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9771F1-4D64-4F6C-BBF9-3F2B1D81BC0D}"/>
              </a:ext>
            </a:extLst>
          </p:cNvPr>
          <p:cNvSpPr>
            <a:spLocks noGrp="1"/>
          </p:cNvSpPr>
          <p:nvPr>
            <p:ph idx="1"/>
          </p:nvPr>
        </p:nvSpPr>
        <p:spPr/>
        <p:txBody>
          <a:bodyPr/>
          <a:lstStyle/>
          <a:p>
            <a:r>
              <a:rPr lang="en-IN" dirty="0"/>
              <a:t>So we keep East in the first house of chart, so the sign ascend from here, that is called Ascendant, that is the reason the first house is called the ascendant or </a:t>
            </a:r>
            <a:r>
              <a:rPr lang="en-IN" dirty="0" err="1"/>
              <a:t>lagna</a:t>
            </a:r>
            <a:endParaRPr lang="en-IN" dirty="0"/>
          </a:p>
          <a:p>
            <a:r>
              <a:rPr lang="en-IN" dirty="0"/>
              <a:t>We can calculate the movement of sun also, if we put sun in the east. </a:t>
            </a:r>
          </a:p>
          <a:p>
            <a:r>
              <a:rPr lang="en-IN" dirty="0"/>
              <a:t>In general principle since sun rises in the east, the </a:t>
            </a:r>
            <a:r>
              <a:rPr lang="en-IN" dirty="0" err="1"/>
              <a:t>rashi</a:t>
            </a:r>
            <a:r>
              <a:rPr lang="en-IN" dirty="0"/>
              <a:t> in which sun will be moving will be the first </a:t>
            </a:r>
            <a:r>
              <a:rPr lang="en-IN" dirty="0" err="1"/>
              <a:t>lagna</a:t>
            </a:r>
            <a:r>
              <a:rPr lang="en-IN" dirty="0"/>
              <a:t> of any day.</a:t>
            </a:r>
          </a:p>
          <a:p>
            <a:r>
              <a:rPr lang="en-IN" dirty="0"/>
              <a:t>So we can see the movement of sun through chart also.</a:t>
            </a:r>
          </a:p>
          <a:p>
            <a:endParaRPr lang="en-IN" dirty="0"/>
          </a:p>
        </p:txBody>
      </p:sp>
    </p:spTree>
    <p:extLst>
      <p:ext uri="{BB962C8B-B14F-4D97-AF65-F5344CB8AC3E}">
        <p14:creationId xmlns:p14="http://schemas.microsoft.com/office/powerpoint/2010/main" val="4231130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33472F95-5F97-4707-958E-46C121D99A1A}"/>
              </a:ext>
            </a:extLst>
          </p:cNvPr>
          <p:cNvPicPr>
            <a:picLocks noChangeAspect="1"/>
          </p:cNvPicPr>
          <p:nvPr/>
        </p:nvPicPr>
        <p:blipFill rotWithShape="1">
          <a:blip r:embed="rId2">
            <a:extLst>
              <a:ext uri="{28A0092B-C50C-407E-A947-70E740481C1C}">
                <a14:useLocalDpi xmlns:a14="http://schemas.microsoft.com/office/drawing/2010/main" val="0"/>
              </a:ext>
            </a:extLst>
          </a:blip>
          <a:srcRect t="5179" r="-2" b="4020"/>
          <a:stretch/>
        </p:blipFill>
        <p:spPr>
          <a:xfrm>
            <a:off x="4639056" y="10"/>
            <a:ext cx="7552944" cy="6857990"/>
          </a:xfrm>
          <a:prstGeom prst="rect">
            <a:avLst/>
          </a:prstGeom>
          <a:effectLst/>
        </p:spPr>
      </p:pic>
      <p:sp>
        <p:nvSpPr>
          <p:cNvPr id="2" name="Title 1">
            <a:extLst>
              <a:ext uri="{FF2B5EF4-FFF2-40B4-BE49-F238E27FC236}">
                <a16:creationId xmlns:a16="http://schemas.microsoft.com/office/drawing/2014/main" id="{8EDD2F18-B192-4ED8-869D-CCFDD70E7BF3}"/>
              </a:ext>
            </a:extLst>
          </p:cNvPr>
          <p:cNvSpPr>
            <a:spLocks noGrp="1"/>
          </p:cNvSpPr>
          <p:nvPr>
            <p:ph type="title"/>
          </p:nvPr>
        </p:nvSpPr>
        <p:spPr>
          <a:xfrm>
            <a:off x="648929" y="629266"/>
            <a:ext cx="3651467" cy="1676603"/>
          </a:xfrm>
        </p:spPr>
        <p:txBody>
          <a:bodyPr>
            <a:normAutofit/>
          </a:bodyPr>
          <a:lstStyle/>
          <a:p>
            <a:r>
              <a:rPr lang="en-IN" dirty="0"/>
              <a:t>Movement of Sun</a:t>
            </a:r>
          </a:p>
        </p:txBody>
      </p:sp>
      <p:sp>
        <p:nvSpPr>
          <p:cNvPr id="10" name="Content Placeholder 9">
            <a:extLst>
              <a:ext uri="{FF2B5EF4-FFF2-40B4-BE49-F238E27FC236}">
                <a16:creationId xmlns:a16="http://schemas.microsoft.com/office/drawing/2014/main" id="{421CEF78-E4AB-4D57-B213-291724BACFB3}"/>
              </a:ext>
            </a:extLst>
          </p:cNvPr>
          <p:cNvSpPr>
            <a:spLocks noGrp="1"/>
          </p:cNvSpPr>
          <p:nvPr>
            <p:ph idx="1"/>
          </p:nvPr>
        </p:nvSpPr>
        <p:spPr>
          <a:xfrm>
            <a:off x="648931" y="2438400"/>
            <a:ext cx="3651466" cy="3785419"/>
          </a:xfrm>
        </p:spPr>
        <p:txBody>
          <a:bodyPr>
            <a:normAutofit/>
          </a:bodyPr>
          <a:lstStyle/>
          <a:p>
            <a:r>
              <a:rPr lang="en-US" sz="1800" dirty="0"/>
              <a:t>Sun starts in the first house</a:t>
            </a:r>
          </a:p>
          <a:p>
            <a:r>
              <a:rPr lang="en-US" sz="1800" dirty="0"/>
              <a:t>In afternoon moves to 10</a:t>
            </a:r>
            <a:r>
              <a:rPr lang="en-US" sz="1800" baseline="30000" dirty="0"/>
              <a:t>th</a:t>
            </a:r>
            <a:r>
              <a:rPr lang="en-US" sz="1800" dirty="0"/>
              <a:t> house</a:t>
            </a:r>
          </a:p>
          <a:p>
            <a:r>
              <a:rPr lang="en-US" sz="1800" dirty="0"/>
              <a:t>Sunset comes in 7</a:t>
            </a:r>
            <a:r>
              <a:rPr lang="en-US" sz="1800" baseline="30000" dirty="0"/>
              <a:t>th</a:t>
            </a:r>
            <a:r>
              <a:rPr lang="en-US" sz="1800" dirty="0"/>
              <a:t> house</a:t>
            </a:r>
          </a:p>
          <a:p>
            <a:r>
              <a:rPr lang="en-US" sz="1800" dirty="0"/>
              <a:t>Midnight at 4</a:t>
            </a:r>
            <a:r>
              <a:rPr lang="en-US" sz="1800" baseline="30000" dirty="0"/>
              <a:t>th</a:t>
            </a:r>
            <a:r>
              <a:rPr lang="en-US" sz="1800" dirty="0"/>
              <a:t> house</a:t>
            </a:r>
          </a:p>
          <a:p>
            <a:r>
              <a:rPr lang="en-US" sz="1800" dirty="0"/>
              <a:t>That mean it travels each house in 2 hours and complete the day in 24 hours. </a:t>
            </a:r>
          </a:p>
        </p:txBody>
      </p:sp>
    </p:spTree>
    <p:extLst>
      <p:ext uri="{BB962C8B-B14F-4D97-AF65-F5344CB8AC3E}">
        <p14:creationId xmlns:p14="http://schemas.microsoft.com/office/powerpoint/2010/main" val="2164202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2362-DF1E-402C-A6EE-3B13366A2044}"/>
              </a:ext>
            </a:extLst>
          </p:cNvPr>
          <p:cNvSpPr>
            <a:spLocks noGrp="1"/>
          </p:cNvSpPr>
          <p:nvPr>
            <p:ph type="title"/>
          </p:nvPr>
        </p:nvSpPr>
        <p:spPr/>
        <p:txBody>
          <a:bodyPr/>
          <a:lstStyle/>
          <a:p>
            <a:pPr algn="ctr"/>
            <a:r>
              <a:rPr lang="en-US" dirty="0"/>
              <a:t>“</a:t>
            </a:r>
            <a:r>
              <a:rPr lang="en-US" dirty="0" err="1"/>
              <a:t>Jyotishi</a:t>
            </a:r>
            <a:r>
              <a:rPr lang="en-US" dirty="0"/>
              <a:t>”</a:t>
            </a:r>
          </a:p>
        </p:txBody>
      </p:sp>
      <p:sp>
        <p:nvSpPr>
          <p:cNvPr id="3" name="Content Placeholder 2">
            <a:extLst>
              <a:ext uri="{FF2B5EF4-FFF2-40B4-BE49-F238E27FC236}">
                <a16:creationId xmlns:a16="http://schemas.microsoft.com/office/drawing/2014/main" id="{FAC37D45-28A0-4FF7-A299-11A3611D3356}"/>
              </a:ext>
            </a:extLst>
          </p:cNvPr>
          <p:cNvSpPr>
            <a:spLocks noGrp="1"/>
          </p:cNvSpPr>
          <p:nvPr>
            <p:ph idx="1"/>
          </p:nvPr>
        </p:nvSpPr>
        <p:spPr/>
        <p:txBody>
          <a:bodyPr/>
          <a:lstStyle/>
          <a:p>
            <a:r>
              <a:rPr lang="en-US" dirty="0" err="1"/>
              <a:t>Jyotishi</a:t>
            </a:r>
            <a:r>
              <a:rPr lang="en-US" dirty="0"/>
              <a:t> is the actual word for an Astrologer. </a:t>
            </a:r>
          </a:p>
          <a:p>
            <a:r>
              <a:rPr lang="en-US" dirty="0"/>
              <a:t>In Sanskrit it is called “</a:t>
            </a:r>
            <a:r>
              <a:rPr lang="en-US" i="1" spc="-5" dirty="0" err="1">
                <a:solidFill>
                  <a:srgbClr val="212121"/>
                </a:solidFill>
                <a:latin typeface="Georgia"/>
                <a:cs typeface="Georgia"/>
              </a:rPr>
              <a:t>daivagna</a:t>
            </a:r>
            <a:r>
              <a:rPr lang="en-US" i="1" spc="-5" dirty="0">
                <a:solidFill>
                  <a:srgbClr val="212121"/>
                </a:solidFill>
                <a:latin typeface="Georgia"/>
                <a:cs typeface="Georgia"/>
              </a:rPr>
              <a:t>” </a:t>
            </a:r>
            <a:r>
              <a:rPr lang="en-US" dirty="0">
                <a:solidFill>
                  <a:srgbClr val="212121"/>
                </a:solidFill>
                <a:latin typeface="Georgia"/>
                <a:cs typeface="Georgia"/>
              </a:rPr>
              <a:t>(the </a:t>
            </a:r>
            <a:r>
              <a:rPr lang="en-US" spc="-5" dirty="0">
                <a:solidFill>
                  <a:srgbClr val="212121"/>
                </a:solidFill>
                <a:latin typeface="Georgia"/>
                <a:cs typeface="Georgia"/>
              </a:rPr>
              <a:t>one who </a:t>
            </a:r>
            <a:r>
              <a:rPr lang="en-US" dirty="0">
                <a:solidFill>
                  <a:srgbClr val="212121"/>
                </a:solidFill>
                <a:latin typeface="Georgia"/>
                <a:cs typeface="Georgia"/>
              </a:rPr>
              <a:t>knows the </a:t>
            </a:r>
            <a:r>
              <a:rPr lang="en-US" spc="-5" dirty="0">
                <a:solidFill>
                  <a:srgbClr val="212121"/>
                </a:solidFill>
                <a:latin typeface="Georgia"/>
                <a:cs typeface="Georgia"/>
              </a:rPr>
              <a:t>Divine </a:t>
            </a:r>
            <a:r>
              <a:rPr lang="en-US" dirty="0">
                <a:solidFill>
                  <a:srgbClr val="212121"/>
                </a:solidFill>
                <a:latin typeface="Georgia"/>
                <a:cs typeface="Georgia"/>
              </a:rPr>
              <a:t>is  </a:t>
            </a:r>
            <a:r>
              <a:rPr lang="en-US" spc="-5" dirty="0">
                <a:solidFill>
                  <a:srgbClr val="212121"/>
                </a:solidFill>
                <a:latin typeface="Georgia"/>
                <a:cs typeface="Georgia"/>
              </a:rPr>
              <a:t>called </a:t>
            </a:r>
            <a:r>
              <a:rPr lang="en-US" i="1" spc="-5" dirty="0" err="1">
                <a:solidFill>
                  <a:srgbClr val="212121"/>
                </a:solidFill>
                <a:latin typeface="Georgia"/>
                <a:cs typeface="Georgia"/>
              </a:rPr>
              <a:t>daivagna</a:t>
            </a:r>
            <a:r>
              <a:rPr lang="en-US" spc="-5" dirty="0">
                <a:solidFill>
                  <a:srgbClr val="212121"/>
                </a:solidFill>
                <a:latin typeface="Georgia"/>
                <a:cs typeface="Georgia"/>
              </a:rPr>
              <a:t>) </a:t>
            </a:r>
          </a:p>
          <a:p>
            <a:r>
              <a:rPr lang="en-US" spc="-5" dirty="0">
                <a:solidFill>
                  <a:srgbClr val="212121"/>
                </a:solidFill>
                <a:latin typeface="Georgia"/>
              </a:rPr>
              <a:t>So to hold such an important post you have to follow certain norms.</a:t>
            </a:r>
          </a:p>
          <a:p>
            <a:r>
              <a:rPr lang="en-US" spc="-5" dirty="0">
                <a:solidFill>
                  <a:srgbClr val="212121"/>
                </a:solidFill>
                <a:latin typeface="Georgia"/>
              </a:rPr>
              <a:t>For better connection with the divine:</a:t>
            </a:r>
          </a:p>
          <a:p>
            <a:pPr marL="469265" indent="-227965">
              <a:lnSpc>
                <a:spcPts val="1390"/>
              </a:lnSpc>
              <a:buFont typeface="Arial"/>
              <a:buChar char="•"/>
              <a:tabLst>
                <a:tab pos="469265" algn="l"/>
                <a:tab pos="469900" algn="l"/>
              </a:tabLst>
            </a:pPr>
            <a:r>
              <a:rPr lang="en-US" spc="-5" dirty="0">
                <a:solidFill>
                  <a:srgbClr val="212121"/>
                </a:solidFill>
                <a:latin typeface="Georgia"/>
                <a:cs typeface="Georgia"/>
              </a:rPr>
              <a:t>You need </a:t>
            </a:r>
            <a:r>
              <a:rPr lang="en-US" dirty="0">
                <a:solidFill>
                  <a:srgbClr val="212121"/>
                </a:solidFill>
                <a:latin typeface="Georgia"/>
                <a:cs typeface="Georgia"/>
              </a:rPr>
              <a:t>to </a:t>
            </a:r>
            <a:r>
              <a:rPr lang="en-US" spc="-5" dirty="0">
                <a:solidFill>
                  <a:srgbClr val="212121"/>
                </a:solidFill>
                <a:latin typeface="Georgia"/>
                <a:cs typeface="Georgia"/>
              </a:rPr>
              <a:t>do your</a:t>
            </a:r>
            <a:r>
              <a:rPr lang="en-US" spc="5" dirty="0">
                <a:solidFill>
                  <a:srgbClr val="212121"/>
                </a:solidFill>
                <a:latin typeface="Georgia"/>
                <a:cs typeface="Georgia"/>
              </a:rPr>
              <a:t> </a:t>
            </a:r>
            <a:r>
              <a:rPr lang="en-US" i="1" spc="-5" dirty="0">
                <a:solidFill>
                  <a:srgbClr val="212121"/>
                </a:solidFill>
                <a:latin typeface="Georgia"/>
                <a:cs typeface="Georgia"/>
              </a:rPr>
              <a:t>sadhana</a:t>
            </a:r>
            <a:endParaRPr lang="en-US" dirty="0">
              <a:latin typeface="Georgia"/>
              <a:cs typeface="Georgia"/>
            </a:endParaRPr>
          </a:p>
          <a:p>
            <a:pPr marL="469265" indent="-227965">
              <a:lnSpc>
                <a:spcPts val="1390"/>
              </a:lnSpc>
              <a:buClr>
                <a:srgbClr val="000000"/>
              </a:buClr>
              <a:buFont typeface="Arial"/>
              <a:buChar char="•"/>
              <a:tabLst>
                <a:tab pos="469265" algn="l"/>
                <a:tab pos="469900" algn="l"/>
              </a:tabLst>
            </a:pPr>
            <a:r>
              <a:rPr lang="en-US" spc="-5" dirty="0">
                <a:solidFill>
                  <a:srgbClr val="212121"/>
                </a:solidFill>
                <a:latin typeface="Georgia"/>
                <a:cs typeface="Georgia"/>
              </a:rPr>
              <a:t>Chant </a:t>
            </a:r>
            <a:r>
              <a:rPr lang="en-US" dirty="0">
                <a:solidFill>
                  <a:srgbClr val="212121"/>
                </a:solidFill>
                <a:latin typeface="Georgia"/>
                <a:cs typeface="Georgia"/>
              </a:rPr>
              <a:t>the </a:t>
            </a:r>
            <a:r>
              <a:rPr lang="en-US" i="1" spc="-5" dirty="0">
                <a:solidFill>
                  <a:srgbClr val="212121"/>
                </a:solidFill>
                <a:latin typeface="Georgia"/>
                <a:cs typeface="Georgia"/>
              </a:rPr>
              <a:t>Gayatri </a:t>
            </a:r>
            <a:r>
              <a:rPr lang="en-US" dirty="0">
                <a:solidFill>
                  <a:srgbClr val="212121"/>
                </a:solidFill>
                <a:latin typeface="Georgia"/>
                <a:cs typeface="Georgia"/>
              </a:rPr>
              <a:t>Mantra</a:t>
            </a:r>
            <a:endParaRPr lang="en-US" dirty="0">
              <a:latin typeface="Georgia"/>
              <a:cs typeface="Georgia"/>
            </a:endParaRPr>
          </a:p>
          <a:p>
            <a:pPr marL="469265" indent="-227965">
              <a:lnSpc>
                <a:spcPts val="1390"/>
              </a:lnSpc>
              <a:buClr>
                <a:srgbClr val="000000"/>
              </a:buClr>
              <a:buFont typeface="Arial"/>
              <a:buChar char="•"/>
              <a:tabLst>
                <a:tab pos="469265" algn="l"/>
                <a:tab pos="469900" algn="l"/>
              </a:tabLst>
            </a:pPr>
            <a:r>
              <a:rPr lang="en-US" spc="-5" dirty="0">
                <a:solidFill>
                  <a:srgbClr val="212121"/>
                </a:solidFill>
                <a:latin typeface="Georgia"/>
                <a:cs typeface="Georgia"/>
              </a:rPr>
              <a:t>Take care of food</a:t>
            </a:r>
            <a:r>
              <a:rPr lang="en-US" spc="5" dirty="0">
                <a:solidFill>
                  <a:srgbClr val="212121"/>
                </a:solidFill>
                <a:latin typeface="Georgia"/>
                <a:cs typeface="Georgia"/>
              </a:rPr>
              <a:t> </a:t>
            </a:r>
            <a:r>
              <a:rPr lang="en-US" spc="-5" dirty="0">
                <a:solidFill>
                  <a:srgbClr val="212121"/>
                </a:solidFill>
                <a:latin typeface="Georgia"/>
                <a:cs typeface="Georgia"/>
              </a:rPr>
              <a:t>habits</a:t>
            </a:r>
            <a:endParaRPr lang="en-US" dirty="0">
              <a:latin typeface="Georgia"/>
              <a:cs typeface="Georgia"/>
            </a:endParaRPr>
          </a:p>
          <a:p>
            <a:pPr marL="469265" indent="-227965">
              <a:lnSpc>
                <a:spcPts val="1410"/>
              </a:lnSpc>
              <a:buFont typeface="Arial"/>
              <a:buChar char="•"/>
              <a:tabLst>
                <a:tab pos="469265" algn="l"/>
                <a:tab pos="469900" algn="l"/>
              </a:tabLst>
            </a:pPr>
            <a:r>
              <a:rPr lang="en-US" spc="-5" dirty="0">
                <a:solidFill>
                  <a:srgbClr val="212121"/>
                </a:solidFill>
                <a:latin typeface="Georgia"/>
                <a:cs typeface="Georgia"/>
              </a:rPr>
              <a:t>Maintain </a:t>
            </a:r>
            <a:r>
              <a:rPr lang="en-US" dirty="0">
                <a:solidFill>
                  <a:srgbClr val="212121"/>
                </a:solidFill>
                <a:latin typeface="Georgia"/>
                <a:cs typeface="Georgia"/>
              </a:rPr>
              <a:t>a </a:t>
            </a:r>
            <a:r>
              <a:rPr lang="en-US" i="1" spc="-5" dirty="0" err="1">
                <a:solidFill>
                  <a:srgbClr val="212121"/>
                </a:solidFill>
                <a:latin typeface="Georgia"/>
                <a:cs typeface="Georgia"/>
              </a:rPr>
              <a:t>sattvik</a:t>
            </a:r>
            <a:r>
              <a:rPr lang="en-US" i="1" spc="5" dirty="0">
                <a:solidFill>
                  <a:srgbClr val="212121"/>
                </a:solidFill>
                <a:latin typeface="Georgia"/>
                <a:cs typeface="Georgia"/>
              </a:rPr>
              <a:t> </a:t>
            </a:r>
            <a:r>
              <a:rPr lang="en-US" spc="-5" dirty="0">
                <a:solidFill>
                  <a:srgbClr val="212121"/>
                </a:solidFill>
                <a:latin typeface="Georgia"/>
                <a:cs typeface="Georgia"/>
              </a:rPr>
              <a:t>nature</a:t>
            </a:r>
            <a:endParaRPr lang="en-US" dirty="0"/>
          </a:p>
        </p:txBody>
      </p:sp>
    </p:spTree>
    <p:extLst>
      <p:ext uri="{BB962C8B-B14F-4D97-AF65-F5344CB8AC3E}">
        <p14:creationId xmlns:p14="http://schemas.microsoft.com/office/powerpoint/2010/main" val="2109744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E0636B-5D5A-45EF-B218-CE365709F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3878" y="0"/>
            <a:ext cx="6780700" cy="5339801"/>
          </a:xfrm>
          <a:prstGeom prst="rect">
            <a:avLst/>
          </a:prstGeom>
        </p:spPr>
      </p:pic>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50330F-531F-49BA-8E34-2733BB86EB5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The South Indian chart</a:t>
            </a:r>
          </a:p>
        </p:txBody>
      </p:sp>
    </p:spTree>
    <p:extLst>
      <p:ext uri="{BB962C8B-B14F-4D97-AF65-F5344CB8AC3E}">
        <p14:creationId xmlns:p14="http://schemas.microsoft.com/office/powerpoint/2010/main" val="2081097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7A5149-5DD9-41B9-83DA-7EB3AB9AAD30}"/>
              </a:ext>
            </a:extLst>
          </p:cNvPr>
          <p:cNvSpPr>
            <a:spLocks noGrp="1"/>
          </p:cNvSpPr>
          <p:nvPr>
            <p:ph type="title"/>
          </p:nvPr>
        </p:nvSpPr>
        <p:spPr>
          <a:xfrm>
            <a:off x="838200" y="811161"/>
            <a:ext cx="3335594" cy="5403370"/>
          </a:xfrm>
        </p:spPr>
        <p:txBody>
          <a:bodyPr>
            <a:normAutofit/>
          </a:bodyPr>
          <a:lstStyle/>
          <a:p>
            <a:r>
              <a:rPr lang="en-IN" dirty="0">
                <a:solidFill>
                  <a:schemeClr val="bg1"/>
                </a:solidFill>
              </a:rPr>
              <a:t>South Indian chart</a:t>
            </a:r>
          </a:p>
        </p:txBody>
      </p:sp>
      <p:graphicFrame>
        <p:nvGraphicFramePr>
          <p:cNvPr id="5" name="Content Placeholder 2">
            <a:extLst>
              <a:ext uri="{FF2B5EF4-FFF2-40B4-BE49-F238E27FC236}">
                <a16:creationId xmlns:a16="http://schemas.microsoft.com/office/drawing/2014/main" id="{A57FDB6B-36CE-4B95-9F27-E9C7E2B7ED86}"/>
              </a:ext>
            </a:extLst>
          </p:cNvPr>
          <p:cNvGraphicFramePr>
            <a:graphicFrameLocks noGrp="1"/>
          </p:cNvGraphicFramePr>
          <p:nvPr>
            <p:ph idx="1"/>
            <p:extLst>
              <p:ext uri="{D42A27DB-BD31-4B8C-83A1-F6EECF244321}">
                <p14:modId xmlns:p14="http://schemas.microsoft.com/office/powerpoint/2010/main" val="335057504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223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34676-4D3D-46A7-A731-4550DE2AA457}"/>
              </a:ext>
            </a:extLst>
          </p:cNvPr>
          <p:cNvPicPr>
            <a:picLocks noChangeAspect="1"/>
          </p:cNvPicPr>
          <p:nvPr/>
        </p:nvPicPr>
        <p:blipFill rotWithShape="1">
          <a:blip r:embed="rId2">
            <a:extLst>
              <a:ext uri="{28A0092B-C50C-407E-A947-70E740481C1C}">
                <a14:useLocalDpi xmlns:a14="http://schemas.microsoft.com/office/drawing/2010/main" val="0"/>
              </a:ext>
            </a:extLst>
          </a:blip>
          <a:srcRect l="1649" r="702" b="-2"/>
          <a:stretch/>
        </p:blipFill>
        <p:spPr>
          <a:xfrm>
            <a:off x="4636008" y="351692"/>
            <a:ext cx="6916329" cy="5078437"/>
          </a:xfrm>
          <a:prstGeom prst="rect">
            <a:avLst/>
          </a:prstGeom>
          <a:effectLst/>
        </p:spPr>
      </p:pic>
      <p:sp>
        <p:nvSpPr>
          <p:cNvPr id="2" name="Title 1">
            <a:extLst>
              <a:ext uri="{FF2B5EF4-FFF2-40B4-BE49-F238E27FC236}">
                <a16:creationId xmlns:a16="http://schemas.microsoft.com/office/drawing/2014/main" id="{55DB21BF-CD99-4B8B-894A-342468E7B1DB}"/>
              </a:ext>
            </a:extLst>
          </p:cNvPr>
          <p:cNvSpPr>
            <a:spLocks noGrp="1"/>
          </p:cNvSpPr>
          <p:nvPr>
            <p:ph type="title"/>
          </p:nvPr>
        </p:nvSpPr>
        <p:spPr>
          <a:xfrm>
            <a:off x="648929" y="629266"/>
            <a:ext cx="3667039" cy="1676603"/>
          </a:xfrm>
        </p:spPr>
        <p:txBody>
          <a:bodyPr>
            <a:normAutofit/>
          </a:bodyPr>
          <a:lstStyle/>
          <a:p>
            <a:endParaRPr lang="en-IN"/>
          </a:p>
        </p:txBody>
      </p:sp>
      <p:sp>
        <p:nvSpPr>
          <p:cNvPr id="3" name="Content Placeholder 2">
            <a:extLst>
              <a:ext uri="{FF2B5EF4-FFF2-40B4-BE49-F238E27FC236}">
                <a16:creationId xmlns:a16="http://schemas.microsoft.com/office/drawing/2014/main" id="{191A56BB-1007-456C-AE33-544FD3A3B7DC}"/>
              </a:ext>
            </a:extLst>
          </p:cNvPr>
          <p:cNvSpPr>
            <a:spLocks noGrp="1"/>
          </p:cNvSpPr>
          <p:nvPr>
            <p:ph idx="1"/>
          </p:nvPr>
        </p:nvSpPr>
        <p:spPr>
          <a:xfrm>
            <a:off x="648930" y="2438400"/>
            <a:ext cx="3667037" cy="3785419"/>
          </a:xfrm>
        </p:spPr>
        <p:txBody>
          <a:bodyPr>
            <a:normAutofit/>
          </a:bodyPr>
          <a:lstStyle/>
          <a:p>
            <a:r>
              <a:rPr lang="en-IN" sz="2400" dirty="0"/>
              <a:t>Lets replace the </a:t>
            </a:r>
            <a:r>
              <a:rPr lang="en-IN" sz="2400" dirty="0" err="1"/>
              <a:t>rashi’s</a:t>
            </a:r>
            <a:r>
              <a:rPr lang="en-IN" sz="2400" dirty="0"/>
              <a:t> name by numbers.</a:t>
            </a:r>
          </a:p>
          <a:p>
            <a:r>
              <a:rPr lang="en-IN" sz="2400" dirty="0"/>
              <a:t> the </a:t>
            </a:r>
            <a:r>
              <a:rPr lang="en-IN" sz="2400" dirty="0" err="1"/>
              <a:t>lagna</a:t>
            </a:r>
            <a:r>
              <a:rPr lang="en-IN" sz="2400" dirty="0"/>
              <a:t> or ascendant is marked by two lines in south Indian chart. </a:t>
            </a:r>
          </a:p>
          <a:p>
            <a:endParaRPr lang="en-IN" sz="1800" dirty="0"/>
          </a:p>
        </p:txBody>
      </p:sp>
    </p:spTree>
    <p:extLst>
      <p:ext uri="{BB962C8B-B14F-4D97-AF65-F5344CB8AC3E}">
        <p14:creationId xmlns:p14="http://schemas.microsoft.com/office/powerpoint/2010/main" val="2887146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4">
            <a:extLst>
              <a:ext uri="{FF2B5EF4-FFF2-40B4-BE49-F238E27FC236}">
                <a16:creationId xmlns:a16="http://schemas.microsoft.com/office/drawing/2014/main" id="{23AB0DEF-DDB4-418C-8D76-ADEF9901BBB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86" r="865" b="-2"/>
          <a:stretch/>
        </p:blipFill>
        <p:spPr>
          <a:xfrm>
            <a:off x="5956697" y="163701"/>
            <a:ext cx="6024317" cy="4858465"/>
          </a:xfrm>
          <a:prstGeom prst="rect">
            <a:avLst/>
          </a:prstGeom>
        </p:spPr>
      </p:pic>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035076-D66F-4DC6-97BD-5B97AE392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More example- Scorpion Ascendant</a:t>
            </a:r>
          </a:p>
        </p:txBody>
      </p:sp>
    </p:spTree>
    <p:extLst>
      <p:ext uri="{BB962C8B-B14F-4D97-AF65-F5344CB8AC3E}">
        <p14:creationId xmlns:p14="http://schemas.microsoft.com/office/powerpoint/2010/main" val="3984708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159A-36AC-4ED3-BF56-2028F86EC155}"/>
              </a:ext>
            </a:extLst>
          </p:cNvPr>
          <p:cNvSpPr>
            <a:spLocks noGrp="1"/>
          </p:cNvSpPr>
          <p:nvPr>
            <p:ph type="title"/>
          </p:nvPr>
        </p:nvSpPr>
        <p:spPr/>
        <p:txBody>
          <a:bodyPr/>
          <a:lstStyle/>
          <a:p>
            <a:r>
              <a:rPr lang="en-IN" dirty="0"/>
              <a:t>Sun- Astronomical facts</a:t>
            </a:r>
          </a:p>
        </p:txBody>
      </p:sp>
      <p:sp>
        <p:nvSpPr>
          <p:cNvPr id="3" name="Content Placeholder 2">
            <a:extLst>
              <a:ext uri="{FF2B5EF4-FFF2-40B4-BE49-F238E27FC236}">
                <a16:creationId xmlns:a16="http://schemas.microsoft.com/office/drawing/2014/main" id="{45831DB4-7C46-4063-8E0F-09B8D6ECF04D}"/>
              </a:ext>
            </a:extLst>
          </p:cNvPr>
          <p:cNvSpPr>
            <a:spLocks noGrp="1"/>
          </p:cNvSpPr>
          <p:nvPr>
            <p:ph idx="1"/>
          </p:nvPr>
        </p:nvSpPr>
        <p:spPr/>
        <p:txBody>
          <a:bodyPr>
            <a:normAutofit lnSpcReduction="10000"/>
          </a:bodyPr>
          <a:lstStyle/>
          <a:p>
            <a:r>
              <a:rPr lang="en-US" dirty="0"/>
              <a:t>Sun, the largest body and a star at the center of our solar system it is made mostly of hydrogen and helium</a:t>
            </a:r>
          </a:p>
          <a:p>
            <a:r>
              <a:rPr lang="en-US" dirty="0"/>
              <a:t> has a diameter of about 1.4 million kilometers. It contains more than ninety-nine percent of total mass of our solar system. Its mean distance from the earth is about 149 million kilometer. </a:t>
            </a:r>
          </a:p>
          <a:p>
            <a:r>
              <a:rPr lang="en-US" dirty="0"/>
              <a:t>Its average geocentric motion per day is 00°59'08". The Sun never seems retrograde as it is stationary and located in center of solar system and all the planets revolve around it.</a:t>
            </a:r>
            <a:endParaRPr lang="en-IN" dirty="0"/>
          </a:p>
        </p:txBody>
      </p:sp>
    </p:spTree>
    <p:extLst>
      <p:ext uri="{BB962C8B-B14F-4D97-AF65-F5344CB8AC3E}">
        <p14:creationId xmlns:p14="http://schemas.microsoft.com/office/powerpoint/2010/main" val="2413585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0A03-6624-4040-84B9-8A280F39BF9F}"/>
              </a:ext>
            </a:extLst>
          </p:cNvPr>
          <p:cNvSpPr>
            <a:spLocks noGrp="1"/>
          </p:cNvSpPr>
          <p:nvPr>
            <p:ph type="title"/>
          </p:nvPr>
        </p:nvSpPr>
        <p:spPr/>
        <p:txBody>
          <a:bodyPr/>
          <a:lstStyle/>
          <a:p>
            <a:r>
              <a:rPr lang="en-IN" dirty="0"/>
              <a:t>Sun- Mythological Story</a:t>
            </a:r>
          </a:p>
        </p:txBody>
      </p:sp>
      <p:sp>
        <p:nvSpPr>
          <p:cNvPr id="3" name="Content Placeholder 2">
            <a:extLst>
              <a:ext uri="{FF2B5EF4-FFF2-40B4-BE49-F238E27FC236}">
                <a16:creationId xmlns:a16="http://schemas.microsoft.com/office/drawing/2014/main" id="{7964F050-2145-449E-930B-02D41EBED17D}"/>
              </a:ext>
            </a:extLst>
          </p:cNvPr>
          <p:cNvSpPr>
            <a:spLocks noGrp="1"/>
          </p:cNvSpPr>
          <p:nvPr>
            <p:ph idx="1"/>
          </p:nvPr>
        </p:nvSpPr>
        <p:spPr/>
        <p:txBody>
          <a:bodyPr>
            <a:normAutofit fontScale="77500" lnSpcReduction="20000"/>
          </a:bodyPr>
          <a:lstStyle/>
          <a:p>
            <a:r>
              <a:rPr lang="en-US" dirty="0"/>
              <a:t>The Sun God is the source of all life and energy that exist in the universe. In </a:t>
            </a:r>
            <a:r>
              <a:rPr lang="en-US" dirty="0" err="1"/>
              <a:t>hindu</a:t>
            </a:r>
            <a:r>
              <a:rPr lang="en-US" dirty="0"/>
              <a:t> mythological, the abode of Sun god is known as </a:t>
            </a:r>
            <a:r>
              <a:rPr lang="en-US" dirty="0" err="1"/>
              <a:t>Suryaloka</a:t>
            </a:r>
            <a:r>
              <a:rPr lang="en-US" dirty="0"/>
              <a:t>, and this sphere is next to the physical world or </a:t>
            </a:r>
            <a:r>
              <a:rPr lang="en-US" dirty="0" err="1"/>
              <a:t>bhu</a:t>
            </a:r>
            <a:r>
              <a:rPr lang="en-US" dirty="0"/>
              <a:t>-mandala</a:t>
            </a:r>
          </a:p>
          <a:p>
            <a:r>
              <a:rPr lang="en-US" dirty="0"/>
              <a:t>. Sage Kashyap and his wife Aditi gave birth to Indra, </a:t>
            </a:r>
            <a:r>
              <a:rPr lang="en-US" dirty="0" err="1"/>
              <a:t>Visnu</a:t>
            </a:r>
            <a:r>
              <a:rPr lang="en-US" dirty="0"/>
              <a:t>, </a:t>
            </a:r>
            <a:r>
              <a:rPr lang="en-US" dirty="0" err="1"/>
              <a:t>Vivasvan</a:t>
            </a:r>
            <a:r>
              <a:rPr lang="en-US" dirty="0"/>
              <a:t>, Miter, </a:t>
            </a:r>
            <a:r>
              <a:rPr lang="en-US" dirty="0" err="1"/>
              <a:t>Amsuman</a:t>
            </a:r>
            <a:r>
              <a:rPr lang="en-US" dirty="0"/>
              <a:t>, </a:t>
            </a:r>
            <a:r>
              <a:rPr lang="en-US" dirty="0" err="1"/>
              <a:t>Dhata</a:t>
            </a:r>
            <a:r>
              <a:rPr lang="en-US" dirty="0"/>
              <a:t> </a:t>
            </a:r>
            <a:r>
              <a:rPr lang="en-US" dirty="0" err="1"/>
              <a:t>Tvasta</a:t>
            </a:r>
            <a:r>
              <a:rPr lang="en-US" dirty="0"/>
              <a:t>, </a:t>
            </a:r>
            <a:r>
              <a:rPr lang="en-US" dirty="0" err="1"/>
              <a:t>Pusa</a:t>
            </a:r>
            <a:r>
              <a:rPr lang="en-US" dirty="0"/>
              <a:t>, </a:t>
            </a:r>
            <a:r>
              <a:rPr lang="en-US" dirty="0" err="1"/>
              <a:t>Varuna</a:t>
            </a:r>
            <a:r>
              <a:rPr lang="en-US" dirty="0"/>
              <a:t>, </a:t>
            </a:r>
            <a:r>
              <a:rPr lang="en-US" dirty="0" err="1"/>
              <a:t>Aryama</a:t>
            </a:r>
            <a:r>
              <a:rPr lang="en-US" dirty="0"/>
              <a:t>, </a:t>
            </a:r>
            <a:r>
              <a:rPr lang="en-US" dirty="0" err="1"/>
              <a:t>Bhaga</a:t>
            </a:r>
            <a:r>
              <a:rPr lang="en-US" dirty="0"/>
              <a:t> and Savita. These twelve sons of Aditi become know as twelve </a:t>
            </a:r>
            <a:r>
              <a:rPr lang="en-US" dirty="0" err="1"/>
              <a:t>Adityas</a:t>
            </a:r>
            <a:r>
              <a:rPr lang="en-US" dirty="0"/>
              <a:t>. Lord </a:t>
            </a:r>
            <a:r>
              <a:rPr lang="en-US" dirty="0" err="1"/>
              <a:t>Bramha</a:t>
            </a:r>
            <a:r>
              <a:rPr lang="en-US" dirty="0"/>
              <a:t> selected Savita from theses twelve </a:t>
            </a:r>
            <a:r>
              <a:rPr lang="en-US" dirty="0" err="1"/>
              <a:t>Adityas</a:t>
            </a:r>
            <a:r>
              <a:rPr lang="en-US" dirty="0"/>
              <a:t> and blessed him by saying only he will be worshiped and all other </a:t>
            </a:r>
            <a:r>
              <a:rPr lang="en-US" dirty="0" err="1"/>
              <a:t>Adityas</a:t>
            </a:r>
            <a:r>
              <a:rPr lang="en-US" dirty="0"/>
              <a:t> will be merged in him. </a:t>
            </a:r>
          </a:p>
          <a:p>
            <a:r>
              <a:rPr lang="en-US" dirty="0"/>
              <a:t>But these twelve </a:t>
            </a:r>
            <a:r>
              <a:rPr lang="en-US" dirty="0" err="1"/>
              <a:t>Aditayas</a:t>
            </a:r>
            <a:r>
              <a:rPr lang="en-US" dirty="0"/>
              <a:t> exerts their force separately which gave rise to twelve months and each of them are said to rule over the each of the twelve months. As a result of this, we have different seasons and climatic changes.</a:t>
            </a:r>
            <a:br>
              <a:rPr lang="en-US" dirty="0"/>
            </a:br>
            <a:br>
              <a:rPr lang="en-US" dirty="0"/>
            </a:br>
            <a:br>
              <a:rPr lang="en-US" dirty="0"/>
            </a:br>
            <a:endParaRPr lang="en-IN" dirty="0"/>
          </a:p>
        </p:txBody>
      </p:sp>
    </p:spTree>
    <p:extLst>
      <p:ext uri="{BB962C8B-B14F-4D97-AF65-F5344CB8AC3E}">
        <p14:creationId xmlns:p14="http://schemas.microsoft.com/office/powerpoint/2010/main" val="1555354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A13-6DE5-409B-BF7F-7145165580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7FFDAD-3144-4AAC-BB50-B86A634B17F9}"/>
              </a:ext>
            </a:extLst>
          </p:cNvPr>
          <p:cNvSpPr>
            <a:spLocks noGrp="1"/>
          </p:cNvSpPr>
          <p:nvPr>
            <p:ph idx="1"/>
          </p:nvPr>
        </p:nvSpPr>
        <p:spPr/>
        <p:txBody>
          <a:bodyPr>
            <a:normAutofit fontScale="70000" lnSpcReduction="20000"/>
          </a:bodyPr>
          <a:lstStyle/>
          <a:p>
            <a:r>
              <a:rPr lang="en-US" dirty="0"/>
              <a:t>The Sun god's wife Sanjana was the daughter of </a:t>
            </a:r>
            <a:r>
              <a:rPr lang="en-US" dirty="0" err="1"/>
              <a:t>Vishvakarma</a:t>
            </a:r>
            <a:r>
              <a:rPr lang="en-US" dirty="0"/>
              <a:t>, the celestial architect. </a:t>
            </a:r>
          </a:p>
          <a:p>
            <a:r>
              <a:rPr lang="en-US" dirty="0"/>
              <a:t>They had three children </a:t>
            </a:r>
            <a:r>
              <a:rPr lang="en-US" dirty="0" err="1"/>
              <a:t>Vaivasvata</a:t>
            </a:r>
            <a:r>
              <a:rPr lang="en-US" dirty="0"/>
              <a:t>, Yama (the god of death) and Yami. Sanjana was having tough time with Sun, not because of any discord between them but as Sun's light was too strong for her. </a:t>
            </a:r>
          </a:p>
          <a:p>
            <a:r>
              <a:rPr lang="en-US" dirty="0"/>
              <a:t>One day Sanjana decided to go away from home, leaving in her place her body double, </a:t>
            </a:r>
            <a:r>
              <a:rPr lang="en-US" dirty="0" err="1"/>
              <a:t>Chaaya</a:t>
            </a:r>
            <a:r>
              <a:rPr lang="en-US" dirty="0"/>
              <a:t> (shadow). For some time, Sandhya lived with her father and then left it too, she took the form of a mare and went to the mountains to pray. </a:t>
            </a:r>
          </a:p>
          <a:p>
            <a:r>
              <a:rPr lang="en-US" dirty="0"/>
              <a:t>Meanwhile, the Sun being unknown of this fact, continued to live with </a:t>
            </a:r>
            <a:r>
              <a:rPr lang="en-US" dirty="0" err="1"/>
              <a:t>Chaaya</a:t>
            </a:r>
            <a:r>
              <a:rPr lang="en-US" dirty="0"/>
              <a:t> and she gave birth to three more children, </a:t>
            </a:r>
            <a:r>
              <a:rPr lang="en-US" dirty="0" err="1"/>
              <a:t>Savarni</a:t>
            </a:r>
            <a:r>
              <a:rPr lang="en-US" dirty="0"/>
              <a:t>, Shani (later became the planet Saturn) and </a:t>
            </a:r>
            <a:r>
              <a:rPr lang="en-US" dirty="0" err="1"/>
              <a:t>Taapti</a:t>
            </a:r>
            <a:r>
              <a:rPr lang="en-US" dirty="0"/>
              <a:t> (later became a river). After passage of some more time Sun realized that </a:t>
            </a:r>
            <a:r>
              <a:rPr lang="en-US" dirty="0" err="1"/>
              <a:t>Chaaya</a:t>
            </a:r>
            <a:r>
              <a:rPr lang="en-US" dirty="0"/>
              <a:t> was not his wife and he went to look for her. </a:t>
            </a:r>
          </a:p>
          <a:p>
            <a:r>
              <a:rPr lang="en-US" dirty="0"/>
              <a:t>He saw his wife praying in the form of a mare and he turned himself into a horse and approached her amorously. This led to the birth of horse headed twins, Ashwini Kumara, the celestial physicians. </a:t>
            </a:r>
          </a:p>
        </p:txBody>
      </p:sp>
    </p:spTree>
    <p:extLst>
      <p:ext uri="{BB962C8B-B14F-4D97-AF65-F5344CB8AC3E}">
        <p14:creationId xmlns:p14="http://schemas.microsoft.com/office/powerpoint/2010/main" val="234438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B0EE-0177-42B9-A795-7C0457F8D42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0EB785-5EE3-4F01-8BA5-B54288E3BB34}"/>
              </a:ext>
            </a:extLst>
          </p:cNvPr>
          <p:cNvSpPr>
            <a:spLocks noGrp="1"/>
          </p:cNvSpPr>
          <p:nvPr>
            <p:ph idx="1"/>
          </p:nvPr>
        </p:nvSpPr>
        <p:spPr/>
        <p:txBody>
          <a:bodyPr>
            <a:normAutofit fontScale="92500" lnSpcReduction="20000"/>
          </a:bodyPr>
          <a:lstStyle/>
          <a:p>
            <a:r>
              <a:rPr lang="en-US" dirty="0"/>
              <a:t>Sanjana told her husband that his light was too strong for her. Sun then decided to divide his light in to sixteen parts, each of which created different planets including Earth, while the Sun was left with one-sixteenth part of his original light and Sanjana came back to live with Sun.</a:t>
            </a:r>
            <a:br>
              <a:rPr lang="en-US" dirty="0"/>
            </a:br>
            <a:endParaRPr lang="en-IN" dirty="0"/>
          </a:p>
          <a:p>
            <a:endParaRPr lang="en-US" dirty="0"/>
          </a:p>
          <a:p>
            <a:r>
              <a:rPr lang="en-US" dirty="0"/>
              <a:t>The Sun's chariot is driven by Arun and have seven horses pulling the chariot, known as </a:t>
            </a:r>
            <a:r>
              <a:rPr lang="en-US" dirty="0" err="1"/>
              <a:t>Gayatri</a:t>
            </a:r>
            <a:r>
              <a:rPr lang="en-US" dirty="0"/>
              <a:t>, </a:t>
            </a:r>
            <a:r>
              <a:rPr lang="en-US" dirty="0" err="1"/>
              <a:t>Brhati</a:t>
            </a:r>
            <a:r>
              <a:rPr lang="en-US" dirty="0"/>
              <a:t>, </a:t>
            </a:r>
            <a:r>
              <a:rPr lang="en-US" dirty="0" err="1"/>
              <a:t>Usnik</a:t>
            </a:r>
            <a:r>
              <a:rPr lang="en-US" dirty="0"/>
              <a:t>, </a:t>
            </a:r>
            <a:r>
              <a:rPr lang="en-US" dirty="0" err="1"/>
              <a:t>Jagati</a:t>
            </a:r>
            <a:r>
              <a:rPr lang="en-US" dirty="0"/>
              <a:t>, </a:t>
            </a:r>
            <a:r>
              <a:rPr lang="en-US" dirty="0" err="1"/>
              <a:t>Tristup</a:t>
            </a:r>
            <a:r>
              <a:rPr lang="en-US" dirty="0"/>
              <a:t>, </a:t>
            </a:r>
            <a:r>
              <a:rPr lang="en-US" dirty="0" err="1"/>
              <a:t>Anustup</a:t>
            </a:r>
            <a:r>
              <a:rPr lang="en-US" dirty="0"/>
              <a:t> and </a:t>
            </a:r>
            <a:r>
              <a:rPr lang="en-US" dirty="0" err="1"/>
              <a:t>Pankti</a:t>
            </a:r>
            <a:r>
              <a:rPr lang="en-US" dirty="0"/>
              <a:t>.</a:t>
            </a:r>
          </a:p>
          <a:p>
            <a:r>
              <a:rPr lang="en-US" dirty="0"/>
              <a:t> These seven horses are metaphorically speaking are the seven colors which the Sunlight consists of and know as 'VIBGYOR’. </a:t>
            </a:r>
          </a:p>
        </p:txBody>
      </p:sp>
    </p:spTree>
    <p:extLst>
      <p:ext uri="{BB962C8B-B14F-4D97-AF65-F5344CB8AC3E}">
        <p14:creationId xmlns:p14="http://schemas.microsoft.com/office/powerpoint/2010/main" val="3695417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3" name="Picture 3" descr="H:\astrolok\new ppt 23-9-2016\slide 3.jpg"/>
          <p:cNvPicPr>
            <a:picLocks noChangeAspect="1" noChangeArrowheads="1"/>
          </p:cNvPicPr>
          <p:nvPr/>
        </p:nvPicPr>
        <p:blipFill>
          <a:blip r:embed="rId2" cstate="print"/>
          <a:srcRect/>
          <a:stretch>
            <a:fillRect/>
          </a:stretch>
        </p:blipFill>
        <p:spPr bwMode="auto">
          <a:xfrm>
            <a:off x="4647" y="2832"/>
            <a:ext cx="12187354" cy="6852337"/>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H:\astrolok\ppt\jpg\36 to Slide\43.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5404A-3556-434B-9733-9791AF8FB1E3}"/>
              </a:ext>
            </a:extLst>
          </p:cNvPr>
          <p:cNvSpPr>
            <a:spLocks noGrp="1"/>
          </p:cNvSpPr>
          <p:nvPr>
            <p:ph type="title"/>
          </p:nvPr>
        </p:nvSpPr>
        <p:spPr/>
        <p:txBody>
          <a:bodyPr/>
          <a:lstStyle/>
          <a:p>
            <a:r>
              <a:rPr lang="en-US" dirty="0"/>
              <a:t>Classification of Bhartiya scriptures</a:t>
            </a:r>
          </a:p>
        </p:txBody>
      </p:sp>
      <p:pic>
        <p:nvPicPr>
          <p:cNvPr id="5" name="Content Placeholder 4" descr="A screenshot of a cell phone&#10;&#10;Description automatically generated">
            <a:extLst>
              <a:ext uri="{FF2B5EF4-FFF2-40B4-BE49-F238E27FC236}">
                <a16:creationId xmlns:a16="http://schemas.microsoft.com/office/drawing/2014/main" id="{7E367675-3A6F-4D36-9C9F-417463530A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7708" y="1690688"/>
            <a:ext cx="5745396" cy="4186237"/>
          </a:xfrm>
        </p:spPr>
      </p:pic>
    </p:spTree>
    <p:extLst>
      <p:ext uri="{BB962C8B-B14F-4D97-AF65-F5344CB8AC3E}">
        <p14:creationId xmlns:p14="http://schemas.microsoft.com/office/powerpoint/2010/main" val="1494599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060D-1E95-4A39-961A-53F4960FB13F}"/>
              </a:ext>
            </a:extLst>
          </p:cNvPr>
          <p:cNvSpPr>
            <a:spLocks noGrp="1"/>
          </p:cNvSpPr>
          <p:nvPr>
            <p:ph type="title"/>
          </p:nvPr>
        </p:nvSpPr>
        <p:spPr/>
        <p:txBody>
          <a:bodyPr/>
          <a:lstStyle/>
          <a:p>
            <a:r>
              <a:rPr lang="en-IN" dirty="0"/>
              <a:t>Moon- Astronomical facts</a:t>
            </a:r>
          </a:p>
        </p:txBody>
      </p:sp>
      <p:sp>
        <p:nvSpPr>
          <p:cNvPr id="3" name="Content Placeholder 2">
            <a:extLst>
              <a:ext uri="{FF2B5EF4-FFF2-40B4-BE49-F238E27FC236}">
                <a16:creationId xmlns:a16="http://schemas.microsoft.com/office/drawing/2014/main" id="{234DD56F-426B-43F7-B71B-7C2F9F1CDAEA}"/>
              </a:ext>
            </a:extLst>
          </p:cNvPr>
          <p:cNvSpPr>
            <a:spLocks noGrp="1"/>
          </p:cNvSpPr>
          <p:nvPr>
            <p:ph idx="1"/>
          </p:nvPr>
        </p:nvSpPr>
        <p:spPr/>
        <p:txBody>
          <a:bodyPr>
            <a:normAutofit fontScale="85000" lnSpcReduction="20000"/>
          </a:bodyPr>
          <a:lstStyle/>
          <a:p>
            <a:r>
              <a:rPr lang="en-US" dirty="0"/>
              <a:t>It is the only natural satellite of earth and only object in space visited by humans. It has a diameter of about 3,475 kilometers. </a:t>
            </a:r>
          </a:p>
          <a:p>
            <a:r>
              <a:rPr lang="en-US" dirty="0"/>
              <a:t>Its mean distance from the earth is about 3,84,403 kilometer. Moon takes 27.3 days to make one orbit around the Earth and it also takes exactly same duration, which is 27.3 days to complete one rotation on its axis. That's why we always see the same face of the Moon. </a:t>
            </a:r>
          </a:p>
          <a:p>
            <a:r>
              <a:rPr lang="en-US" dirty="0"/>
              <a:t>The Moon's gravity is about one-sixth than that of the Earth's. The surface of the Moon has many craters formed by meteor crashes. Moon is the causes tides in the Earth's large water bodies, because of the gravity force Its average geocentric motion per day is 13°10'35". </a:t>
            </a:r>
          </a:p>
          <a:p>
            <a:r>
              <a:rPr lang="en-US" dirty="0"/>
              <a:t>The Moon never seems retrograde as it rotates round the Sun along with Earth.</a:t>
            </a:r>
            <a:endParaRPr lang="en-IN" dirty="0"/>
          </a:p>
        </p:txBody>
      </p:sp>
    </p:spTree>
    <p:extLst>
      <p:ext uri="{BB962C8B-B14F-4D97-AF65-F5344CB8AC3E}">
        <p14:creationId xmlns:p14="http://schemas.microsoft.com/office/powerpoint/2010/main" val="3528729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7EA8-9470-4232-A05E-22AA15C8B39E}"/>
              </a:ext>
            </a:extLst>
          </p:cNvPr>
          <p:cNvSpPr>
            <a:spLocks noGrp="1"/>
          </p:cNvSpPr>
          <p:nvPr>
            <p:ph type="title"/>
          </p:nvPr>
        </p:nvSpPr>
        <p:spPr/>
        <p:txBody>
          <a:bodyPr/>
          <a:lstStyle/>
          <a:p>
            <a:r>
              <a:rPr lang="en-IN" dirty="0"/>
              <a:t>Story</a:t>
            </a:r>
          </a:p>
        </p:txBody>
      </p:sp>
      <p:sp>
        <p:nvSpPr>
          <p:cNvPr id="3" name="Content Placeholder 2">
            <a:extLst>
              <a:ext uri="{FF2B5EF4-FFF2-40B4-BE49-F238E27FC236}">
                <a16:creationId xmlns:a16="http://schemas.microsoft.com/office/drawing/2014/main" id="{54960CA0-C15F-46BC-958B-ADDACBF5FB57}"/>
              </a:ext>
            </a:extLst>
          </p:cNvPr>
          <p:cNvSpPr>
            <a:spLocks noGrp="1"/>
          </p:cNvSpPr>
          <p:nvPr>
            <p:ph idx="1"/>
          </p:nvPr>
        </p:nvSpPr>
        <p:spPr/>
        <p:txBody>
          <a:bodyPr>
            <a:normAutofit fontScale="77500" lnSpcReduction="20000"/>
          </a:bodyPr>
          <a:lstStyle/>
          <a:p>
            <a:r>
              <a:rPr lang="en-US" dirty="0"/>
              <a:t>Three supreme gods Brahma, Vishnu and Shiva disguised as monks, came to test </a:t>
            </a:r>
            <a:r>
              <a:rPr lang="en-US" dirty="0" err="1"/>
              <a:t>Anasuya</a:t>
            </a:r>
            <a:r>
              <a:rPr lang="en-US" dirty="0"/>
              <a:t>, the wife of </a:t>
            </a:r>
            <a:r>
              <a:rPr lang="en-US" dirty="0" err="1"/>
              <a:t>Atri</a:t>
            </a:r>
            <a:r>
              <a:rPr lang="en-US" dirty="0"/>
              <a:t> Rishi and demanded that she feed them milk from her breasts. </a:t>
            </a:r>
          </a:p>
          <a:p>
            <a:r>
              <a:rPr lang="en-US" dirty="0"/>
              <a:t>The great </a:t>
            </a:r>
            <a:r>
              <a:rPr lang="en-US" dirty="0" err="1"/>
              <a:t>Anasuya</a:t>
            </a:r>
            <a:r>
              <a:rPr lang="en-US" dirty="0"/>
              <a:t> with her </a:t>
            </a:r>
            <a:r>
              <a:rPr lang="en-US" dirty="0" err="1"/>
              <a:t>spirutal</a:t>
            </a:r>
            <a:r>
              <a:rPr lang="en-US" dirty="0"/>
              <a:t> powers got to know the truth and </a:t>
            </a:r>
            <a:r>
              <a:rPr lang="en-US" dirty="0" err="1"/>
              <a:t>and</a:t>
            </a:r>
            <a:r>
              <a:rPr lang="en-US" dirty="0"/>
              <a:t> turned these three gods into babies and feed them as they desired. Immensely pleased and impressed with </a:t>
            </a:r>
            <a:r>
              <a:rPr lang="en-US" dirty="0" err="1"/>
              <a:t>Anasuya</a:t>
            </a:r>
            <a:r>
              <a:rPr lang="en-US" dirty="0"/>
              <a:t>, lords of the universe blessed her to have great children. </a:t>
            </a:r>
          </a:p>
          <a:p>
            <a:r>
              <a:rPr lang="en-US" dirty="0"/>
              <a:t>Shiva's blessing caused the birth of </a:t>
            </a:r>
            <a:r>
              <a:rPr lang="en-US" dirty="0" err="1"/>
              <a:t>Durvasas</a:t>
            </a:r>
            <a:r>
              <a:rPr lang="en-US" dirty="0"/>
              <a:t> rishi, Vishnu's blessing resulted in the birth of </a:t>
            </a:r>
            <a:r>
              <a:rPr lang="en-US" dirty="0" err="1"/>
              <a:t>Dattatreya</a:t>
            </a:r>
            <a:r>
              <a:rPr lang="en-US" dirty="0"/>
              <a:t>, and Brahma's boon caused the Moon's birth.</a:t>
            </a:r>
            <a:br>
              <a:rPr lang="en-US" dirty="0"/>
            </a:br>
            <a:br>
              <a:rPr lang="en-US" dirty="0"/>
            </a:br>
            <a:br>
              <a:rPr lang="en-US" dirty="0"/>
            </a:br>
            <a:br>
              <a:rPr lang="en-US" dirty="0"/>
            </a:br>
            <a:br>
              <a:rPr lang="en-US" dirty="0"/>
            </a:br>
            <a:br>
              <a:rPr lang="en-US" dirty="0"/>
            </a:br>
            <a:endParaRPr lang="en-IN" dirty="0"/>
          </a:p>
        </p:txBody>
      </p:sp>
    </p:spTree>
    <p:extLst>
      <p:ext uri="{BB962C8B-B14F-4D97-AF65-F5344CB8AC3E}">
        <p14:creationId xmlns:p14="http://schemas.microsoft.com/office/powerpoint/2010/main" val="2473621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4774-0097-484D-94B7-FD61A76C90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5B4E5F-CD6B-4D89-A0FD-E69699387776}"/>
              </a:ext>
            </a:extLst>
          </p:cNvPr>
          <p:cNvSpPr>
            <a:spLocks noGrp="1"/>
          </p:cNvSpPr>
          <p:nvPr>
            <p:ph idx="1"/>
          </p:nvPr>
        </p:nvSpPr>
        <p:spPr/>
        <p:txBody>
          <a:bodyPr>
            <a:normAutofit fontScale="92500" lnSpcReduction="10000"/>
          </a:bodyPr>
          <a:lstStyle/>
          <a:p>
            <a:r>
              <a:rPr lang="en-US" dirty="0"/>
              <a:t>The Moon was then worshipped by all the celestials. He later married all the twenty seven daughters of Daksha and they were non other than twenty seven constellations or nakshatras.</a:t>
            </a:r>
          </a:p>
          <a:p>
            <a:r>
              <a:rPr lang="en-US" dirty="0"/>
              <a:t> Out of his twenty seven wives Moon preferred only Rohini, and always remained with her. Other twenty-six sisters pleaded Moon to spend equal time with all of them. </a:t>
            </a:r>
          </a:p>
          <a:p>
            <a:r>
              <a:rPr lang="en-US" dirty="0"/>
              <a:t>But Moon ignored them and with no option left these twenty-six sisters complained to their father, Daksha, who tried twice to reason with Moon, his son in law, but Moon ignored it as well. Daksha then lost his temper and cursed the Moon to suffer with consumption.</a:t>
            </a:r>
            <a:endParaRPr lang="en-IN" dirty="0"/>
          </a:p>
        </p:txBody>
      </p:sp>
    </p:spTree>
    <p:extLst>
      <p:ext uri="{BB962C8B-B14F-4D97-AF65-F5344CB8AC3E}">
        <p14:creationId xmlns:p14="http://schemas.microsoft.com/office/powerpoint/2010/main" val="1903280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5B2F-FD1A-4980-A49E-9041022051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1D7AD32-0E44-48E7-8354-57AFDC230BD8}"/>
              </a:ext>
            </a:extLst>
          </p:cNvPr>
          <p:cNvSpPr>
            <a:spLocks noGrp="1"/>
          </p:cNvSpPr>
          <p:nvPr>
            <p:ph idx="1"/>
          </p:nvPr>
        </p:nvSpPr>
        <p:spPr/>
        <p:txBody>
          <a:bodyPr>
            <a:normAutofit fontScale="85000" lnSpcReduction="20000"/>
          </a:bodyPr>
          <a:lstStyle/>
          <a:p>
            <a:r>
              <a:rPr lang="en-US" dirty="0"/>
              <a:t>Every day the Moon started to wane, losing his glow and no remedy could cure him. The gods also got alarmed at the possibility life on Earth will be affected without Moon, approached Daksha and asked him to modify his curse so that life continues on Earth. </a:t>
            </a:r>
          </a:p>
          <a:p>
            <a:r>
              <a:rPr lang="en-US" dirty="0"/>
              <a:t>Daksha then modified his curse on condition that Moon has to spend one day with each of his wives and the consumption will effect him for fourteen days and in next fourteen days he will gain back his form. </a:t>
            </a:r>
          </a:p>
          <a:p>
            <a:r>
              <a:rPr lang="en-US" dirty="0"/>
              <a:t>Thus, the Moon now waxes and wanes in cycle of twenty seven days and he visits each of his wife once a month, for one day. Moon had no children by his twenty-seven wives, but he have four sons by another wife, named </a:t>
            </a:r>
            <a:r>
              <a:rPr lang="en-US" dirty="0" err="1"/>
              <a:t>Manohara</a:t>
            </a:r>
            <a:r>
              <a:rPr lang="en-US" dirty="0"/>
              <a:t>. But most famous son of the Moon is the planet Mercury</a:t>
            </a:r>
            <a:endParaRPr lang="en-IN" dirty="0"/>
          </a:p>
        </p:txBody>
      </p:sp>
    </p:spTree>
    <p:extLst>
      <p:ext uri="{BB962C8B-B14F-4D97-AF65-F5344CB8AC3E}">
        <p14:creationId xmlns:p14="http://schemas.microsoft.com/office/powerpoint/2010/main" val="1147408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7" name="Picture 3" descr="H:\astrolok\new ppt 23-9-2016\slide 4.jpg"/>
          <p:cNvPicPr>
            <a:picLocks noChangeAspect="1" noChangeArrowheads="1"/>
          </p:cNvPicPr>
          <p:nvPr/>
        </p:nvPicPr>
        <p:blipFill>
          <a:blip r:embed="rId2" cstate="print"/>
          <a:srcRect/>
          <a:stretch>
            <a:fillRect/>
          </a:stretch>
        </p:blipFill>
        <p:spPr bwMode="auto">
          <a:xfrm>
            <a:off x="4647" y="2832"/>
            <a:ext cx="12187354" cy="6852337"/>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H:\astrolok\new ppt 23-9-2016\slide 5.jpg"/>
          <p:cNvPicPr>
            <a:picLocks noChangeAspect="1" noChangeArrowheads="1"/>
          </p:cNvPicPr>
          <p:nvPr/>
        </p:nvPicPr>
        <p:blipFill>
          <a:blip r:embed="rId2" cstate="print"/>
          <a:srcRect/>
          <a:stretch>
            <a:fillRect/>
          </a:stretch>
        </p:blipFill>
        <p:spPr bwMode="auto">
          <a:xfrm>
            <a:off x="4647" y="2832"/>
            <a:ext cx="12187354" cy="6852337"/>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H:\astrolok\ppt\jpg\36 to Slide\42.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2277-DF14-4FE3-B488-4A54309BEE05}"/>
              </a:ext>
            </a:extLst>
          </p:cNvPr>
          <p:cNvSpPr>
            <a:spLocks noGrp="1"/>
          </p:cNvSpPr>
          <p:nvPr>
            <p:ph type="title"/>
          </p:nvPr>
        </p:nvSpPr>
        <p:spPr/>
        <p:txBody>
          <a:bodyPr/>
          <a:lstStyle/>
          <a:p>
            <a:r>
              <a:rPr lang="en-IN" dirty="0"/>
              <a:t>Mars- Astronomy</a:t>
            </a:r>
          </a:p>
        </p:txBody>
      </p:sp>
      <p:sp>
        <p:nvSpPr>
          <p:cNvPr id="3" name="Content Placeholder 2">
            <a:extLst>
              <a:ext uri="{FF2B5EF4-FFF2-40B4-BE49-F238E27FC236}">
                <a16:creationId xmlns:a16="http://schemas.microsoft.com/office/drawing/2014/main" id="{27398C13-8AC3-463D-A156-35A048390A06}"/>
              </a:ext>
            </a:extLst>
          </p:cNvPr>
          <p:cNvSpPr>
            <a:spLocks noGrp="1"/>
          </p:cNvSpPr>
          <p:nvPr>
            <p:ph idx="1"/>
          </p:nvPr>
        </p:nvSpPr>
        <p:spPr/>
        <p:txBody>
          <a:bodyPr>
            <a:normAutofit fontScale="77500" lnSpcReduction="20000"/>
          </a:bodyPr>
          <a:lstStyle/>
          <a:p>
            <a:r>
              <a:rPr lang="en-US" dirty="0"/>
              <a:t>Mars is the fourth planet from the Sun and it is the first planet outside Earth's boundary. It appears to be of reddish color as seen from Earth. </a:t>
            </a:r>
          </a:p>
          <a:p>
            <a:r>
              <a:rPr lang="en-US" dirty="0"/>
              <a:t>It has a diameter of about 6,794 kilometers. Its closest distance from the Earth is about 56 million kilometers. From Sun its distance varies from 205 million kilometers to 249 million kilometers. </a:t>
            </a:r>
          </a:p>
          <a:p>
            <a:r>
              <a:rPr lang="en-US" dirty="0"/>
              <a:t>Mars takes 687 days to make one orbit around the Sun and it takes 24 hours and 37 minutes to complete one rotation on its axis. </a:t>
            </a:r>
          </a:p>
          <a:p>
            <a:r>
              <a:rPr lang="en-US" dirty="0"/>
              <a:t>Its surface temperature varies from 10°C to -120° C. Its average geocentric motion per day is 00°31'27". Mars have two natural satellite of its own, named Phobos and Deimos. </a:t>
            </a:r>
          </a:p>
          <a:p>
            <a:r>
              <a:rPr lang="en-US" dirty="0"/>
              <a:t>Mars retrograde period is about 60 to 80 days and it gets retrograde approximately every twenty six months.</a:t>
            </a:r>
            <a:endParaRPr lang="en-IN" dirty="0"/>
          </a:p>
        </p:txBody>
      </p:sp>
    </p:spTree>
    <p:extLst>
      <p:ext uri="{BB962C8B-B14F-4D97-AF65-F5344CB8AC3E}">
        <p14:creationId xmlns:p14="http://schemas.microsoft.com/office/powerpoint/2010/main" val="2220092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3482-AA6A-4697-B370-AB213F4B594E}"/>
              </a:ext>
            </a:extLst>
          </p:cNvPr>
          <p:cNvSpPr>
            <a:spLocks noGrp="1"/>
          </p:cNvSpPr>
          <p:nvPr>
            <p:ph type="title"/>
          </p:nvPr>
        </p:nvSpPr>
        <p:spPr/>
        <p:txBody>
          <a:bodyPr/>
          <a:lstStyle/>
          <a:p>
            <a:r>
              <a:rPr lang="en-IN" dirty="0"/>
              <a:t>Mythology</a:t>
            </a:r>
          </a:p>
        </p:txBody>
      </p:sp>
      <p:sp>
        <p:nvSpPr>
          <p:cNvPr id="3" name="Content Placeholder 2">
            <a:extLst>
              <a:ext uri="{FF2B5EF4-FFF2-40B4-BE49-F238E27FC236}">
                <a16:creationId xmlns:a16="http://schemas.microsoft.com/office/drawing/2014/main" id="{3BD4B755-4B90-4CD6-BF04-E0BFD73C6E1B}"/>
              </a:ext>
            </a:extLst>
          </p:cNvPr>
          <p:cNvSpPr>
            <a:spLocks noGrp="1"/>
          </p:cNvSpPr>
          <p:nvPr>
            <p:ph idx="1"/>
          </p:nvPr>
        </p:nvSpPr>
        <p:spPr/>
        <p:txBody>
          <a:bodyPr>
            <a:normAutofit fontScale="92500" lnSpcReduction="10000"/>
          </a:bodyPr>
          <a:lstStyle/>
          <a:p>
            <a:r>
              <a:rPr lang="en-US" dirty="0"/>
              <a:t>Daksha, the king of entire earth once organized the greatest yagna and invited all gods, demigods, sages, and other famous personalities. He however did not invite Lord Shiva, his own son-in-law. </a:t>
            </a:r>
          </a:p>
          <a:p>
            <a:r>
              <a:rPr lang="en-US" dirty="0"/>
              <a:t>When Sati, Lord Shiva's wife heard about this yagna she left to attend it </a:t>
            </a:r>
            <a:r>
              <a:rPr lang="en-US" dirty="0" err="1"/>
              <a:t>inspite</a:t>
            </a:r>
            <a:r>
              <a:rPr lang="en-US" dirty="0"/>
              <a:t> her husband's objections, but when she arrived there her father Daksha insulted Shiva. This was unbearable for Sati and she gave up her life.</a:t>
            </a:r>
            <a:br>
              <a:rPr lang="en-US" dirty="0"/>
            </a:br>
            <a:br>
              <a:rPr lang="en-US" dirty="0"/>
            </a:br>
            <a:r>
              <a:rPr lang="en-US" dirty="0"/>
              <a:t>.</a:t>
            </a:r>
            <a:br>
              <a:rPr lang="en-US" dirty="0"/>
            </a:br>
            <a:br>
              <a:rPr lang="en-US" dirty="0"/>
            </a:br>
            <a:r>
              <a:rPr lang="en-US" dirty="0"/>
              <a:t>.</a:t>
            </a:r>
            <a:endParaRPr lang="en-IN" dirty="0"/>
          </a:p>
        </p:txBody>
      </p:sp>
    </p:spTree>
    <p:extLst>
      <p:ext uri="{BB962C8B-B14F-4D97-AF65-F5344CB8AC3E}">
        <p14:creationId xmlns:p14="http://schemas.microsoft.com/office/powerpoint/2010/main" val="2131002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2B9A-D1CA-41AF-B58A-352C2DAC59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B1D370-FFDA-4CB6-8AC6-ACD08B49B44B}"/>
              </a:ext>
            </a:extLst>
          </p:cNvPr>
          <p:cNvSpPr>
            <a:spLocks noGrp="1"/>
          </p:cNvSpPr>
          <p:nvPr>
            <p:ph idx="1"/>
          </p:nvPr>
        </p:nvSpPr>
        <p:spPr/>
        <p:txBody>
          <a:bodyPr/>
          <a:lstStyle/>
          <a:p>
            <a:r>
              <a:rPr lang="en-US" dirty="0"/>
              <a:t>On hearing the events that had taken place at Daksha's yagna, Lord Shiva's wrath reached its boiling point and in rage he pulled a hair from his matted locks and threw it on the ground and it became a fiery being of unequal strength with many heads and eyes, and thousands arms and legs. </a:t>
            </a:r>
          </a:p>
          <a:p>
            <a:r>
              <a:rPr lang="en-US" dirty="0"/>
              <a:t>His mare sight was enough to strike unparallel fear in strongest of hearts. Lord Shiva named him </a:t>
            </a:r>
            <a:r>
              <a:rPr lang="en-US" dirty="0" err="1"/>
              <a:t>Virabhadra</a:t>
            </a:r>
            <a:r>
              <a:rPr lang="en-US" dirty="0"/>
              <a:t> and commanded him to destroy Daksha and his yagna and anyone who tries to stop him</a:t>
            </a:r>
            <a:endParaRPr lang="en-IN" dirty="0"/>
          </a:p>
        </p:txBody>
      </p:sp>
    </p:spTree>
    <p:extLst>
      <p:ext uri="{BB962C8B-B14F-4D97-AF65-F5344CB8AC3E}">
        <p14:creationId xmlns:p14="http://schemas.microsoft.com/office/powerpoint/2010/main" val="234045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F2CE-BCDF-451F-A7A1-0BD8255F02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AE5C61-6AE3-43D2-B530-10B4955C96F0}"/>
              </a:ext>
            </a:extLst>
          </p:cNvPr>
          <p:cNvSpPr>
            <a:spLocks noGrp="1"/>
          </p:cNvSpPr>
          <p:nvPr>
            <p:ph idx="1"/>
          </p:nvPr>
        </p:nvSpPr>
        <p:spPr/>
        <p:txBody>
          <a:bodyPr>
            <a:normAutofit fontScale="92500" lnSpcReduction="20000"/>
          </a:bodyPr>
          <a:lstStyle/>
          <a:p>
            <a:r>
              <a:rPr lang="en-US" dirty="0"/>
              <a:t>The </a:t>
            </a:r>
            <a:r>
              <a:rPr lang="en-US" b="1" dirty="0"/>
              <a:t>4 Vedas</a:t>
            </a:r>
            <a:r>
              <a:rPr lang="en-US" dirty="0"/>
              <a:t>:</a:t>
            </a:r>
          </a:p>
          <a:p>
            <a:pPr lvl="0"/>
            <a:r>
              <a:rPr lang="en-US" dirty="0"/>
              <a:t>The </a:t>
            </a:r>
            <a:r>
              <a:rPr lang="en-US" b="1" dirty="0"/>
              <a:t>Rig Veda </a:t>
            </a:r>
            <a:r>
              <a:rPr lang="en-US" dirty="0"/>
              <a:t>talks about all the principles that exist in the world. It has an </a:t>
            </a:r>
            <a:r>
              <a:rPr lang="en-US" dirty="0" err="1"/>
              <a:t>Upaveda</a:t>
            </a:r>
            <a:r>
              <a:rPr lang="en-US" dirty="0"/>
              <a:t>  called the </a:t>
            </a:r>
            <a:r>
              <a:rPr lang="en-US" b="1" dirty="0" err="1"/>
              <a:t>Sthapatya</a:t>
            </a:r>
            <a:r>
              <a:rPr lang="en-US" b="1" dirty="0"/>
              <a:t> Veda.</a:t>
            </a:r>
            <a:endParaRPr lang="en-US" dirty="0"/>
          </a:p>
          <a:p>
            <a:pPr lvl="0"/>
            <a:r>
              <a:rPr lang="en-US" dirty="0"/>
              <a:t>The </a:t>
            </a:r>
            <a:r>
              <a:rPr lang="en-US" b="1" dirty="0" err="1"/>
              <a:t>Yajur</a:t>
            </a:r>
            <a:r>
              <a:rPr lang="en-US" b="1" dirty="0"/>
              <a:t> Veda </a:t>
            </a:r>
            <a:r>
              <a:rPr lang="en-US" dirty="0"/>
              <a:t>talks about the application of principles. It’s </a:t>
            </a:r>
            <a:r>
              <a:rPr lang="en-US" dirty="0" err="1"/>
              <a:t>Upaveda</a:t>
            </a:r>
            <a:r>
              <a:rPr lang="en-US" dirty="0"/>
              <a:t> is called</a:t>
            </a:r>
          </a:p>
          <a:p>
            <a:r>
              <a:rPr lang="en-US" b="1" dirty="0" err="1"/>
              <a:t>Dhanurveda</a:t>
            </a:r>
            <a:r>
              <a:rPr lang="en-US" b="1" dirty="0"/>
              <a:t>.</a:t>
            </a:r>
            <a:endParaRPr lang="en-US" dirty="0"/>
          </a:p>
          <a:p>
            <a:pPr lvl="0"/>
            <a:r>
              <a:rPr lang="en-US" dirty="0"/>
              <a:t>The </a:t>
            </a:r>
            <a:r>
              <a:rPr lang="en-US" b="1" dirty="0"/>
              <a:t>Sama Veda </a:t>
            </a:r>
            <a:r>
              <a:rPr lang="en-US" dirty="0"/>
              <a:t>talks about all the possible rhythms present in the universe. It has an  </a:t>
            </a:r>
            <a:r>
              <a:rPr lang="en-US" dirty="0" err="1"/>
              <a:t>Upaveda</a:t>
            </a:r>
            <a:r>
              <a:rPr lang="en-US" dirty="0"/>
              <a:t> called the </a:t>
            </a:r>
            <a:r>
              <a:rPr lang="en-US" b="1" dirty="0" err="1"/>
              <a:t>Gandharva</a:t>
            </a:r>
            <a:r>
              <a:rPr lang="en-US" b="1" dirty="0"/>
              <a:t> Veda.</a:t>
            </a:r>
            <a:endParaRPr lang="en-US" dirty="0"/>
          </a:p>
          <a:p>
            <a:pPr lvl="0"/>
            <a:r>
              <a:rPr lang="en-US" b="1" dirty="0"/>
              <a:t>The Atharva Veda </a:t>
            </a:r>
            <a:r>
              <a:rPr lang="en-US" dirty="0"/>
              <a:t>talks about how everything impacts everything else. It has an  </a:t>
            </a:r>
            <a:r>
              <a:rPr lang="en-US" dirty="0" err="1"/>
              <a:t>Upaveda</a:t>
            </a:r>
            <a:r>
              <a:rPr lang="en-US" dirty="0"/>
              <a:t> called </a:t>
            </a:r>
            <a:r>
              <a:rPr lang="en-US" b="1" dirty="0"/>
              <a:t>Ayurveda</a:t>
            </a:r>
            <a:r>
              <a:rPr lang="en-US" dirty="0"/>
              <a:t>.</a:t>
            </a:r>
          </a:p>
          <a:p>
            <a:pPr marL="0" indent="0">
              <a:lnSpc>
                <a:spcPts val="1405"/>
              </a:lnSpc>
              <a:buNone/>
            </a:pPr>
            <a:endParaRPr lang="en-US" dirty="0"/>
          </a:p>
        </p:txBody>
      </p:sp>
    </p:spTree>
    <p:extLst>
      <p:ext uri="{BB962C8B-B14F-4D97-AF65-F5344CB8AC3E}">
        <p14:creationId xmlns:p14="http://schemas.microsoft.com/office/powerpoint/2010/main" val="209264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CB84-B0DC-486B-959D-F9A75AA439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8151985-DF9F-4E51-B8AB-443E3E9ABC18}"/>
              </a:ext>
            </a:extLst>
          </p:cNvPr>
          <p:cNvSpPr>
            <a:spLocks noGrp="1"/>
          </p:cNvSpPr>
          <p:nvPr>
            <p:ph idx="1"/>
          </p:nvPr>
        </p:nvSpPr>
        <p:spPr/>
        <p:txBody>
          <a:bodyPr>
            <a:normAutofit fontScale="92500" lnSpcReduction="20000"/>
          </a:bodyPr>
          <a:lstStyle/>
          <a:p>
            <a:r>
              <a:rPr lang="en-US" dirty="0" err="1"/>
              <a:t>Virabhadra</a:t>
            </a:r>
            <a:r>
              <a:rPr lang="en-US" dirty="0"/>
              <a:t> with Shiva's army of spirits and goblins reached the venue of the yagna and seeing him and his army all started to run in different directions to save themselves. </a:t>
            </a:r>
            <a:r>
              <a:rPr lang="en-US" dirty="0" err="1"/>
              <a:t>Virabhadra</a:t>
            </a:r>
            <a:r>
              <a:rPr lang="en-US" dirty="0"/>
              <a:t> destroyed Daksha's sacrifice, and then killed Daksha. </a:t>
            </a:r>
          </a:p>
          <a:p>
            <a:r>
              <a:rPr lang="en-US" dirty="0" err="1"/>
              <a:t>Virabhadra</a:t>
            </a:r>
            <a:r>
              <a:rPr lang="en-US" dirty="0"/>
              <a:t> returned to Shiva who was extremely pleased with him, and granted him a permanent place in the heavens as a planet and named him </a:t>
            </a:r>
            <a:r>
              <a:rPr lang="en-US" dirty="0" err="1"/>
              <a:t>Angaraka</a:t>
            </a:r>
            <a:r>
              <a:rPr lang="en-US" dirty="0"/>
              <a:t> (Mars), the fiercest of planets. </a:t>
            </a:r>
          </a:p>
          <a:p>
            <a:r>
              <a:rPr lang="en-US" dirty="0"/>
              <a:t>As Lord Shiva directly produced Mars or </a:t>
            </a:r>
            <a:r>
              <a:rPr lang="en-US" dirty="0" err="1"/>
              <a:t>Angaraka's</a:t>
            </a:r>
            <a:r>
              <a:rPr lang="en-US" dirty="0"/>
              <a:t>, he is naturally referred as son of Lord Shiva just like his other son </a:t>
            </a:r>
            <a:r>
              <a:rPr lang="en-US" dirty="0" err="1"/>
              <a:t>Karttikeya</a:t>
            </a:r>
            <a:r>
              <a:rPr lang="en-US" dirty="0"/>
              <a:t> and it is said that those afflicted by Mars should worship </a:t>
            </a:r>
            <a:r>
              <a:rPr lang="en-US" dirty="0" err="1"/>
              <a:t>Karttikeya</a:t>
            </a:r>
            <a:endParaRPr lang="en-IN" dirty="0"/>
          </a:p>
        </p:txBody>
      </p:sp>
    </p:spTree>
    <p:extLst>
      <p:ext uri="{BB962C8B-B14F-4D97-AF65-F5344CB8AC3E}">
        <p14:creationId xmlns:p14="http://schemas.microsoft.com/office/powerpoint/2010/main" val="1063583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H:\astrolok\new ppt 23-9-2016\slide 6.jpg"/>
          <p:cNvPicPr>
            <a:picLocks noChangeAspect="1" noChangeArrowheads="1"/>
          </p:cNvPicPr>
          <p:nvPr/>
        </p:nvPicPr>
        <p:blipFill>
          <a:blip r:embed="rId2" cstate="print"/>
          <a:srcRect/>
          <a:stretch>
            <a:fillRect/>
          </a:stretch>
        </p:blipFill>
        <p:spPr bwMode="auto">
          <a:xfrm>
            <a:off x="0" y="2832"/>
            <a:ext cx="12187354" cy="6852337"/>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H:\astrolok\new ppt 23-9-2016\slide 7.jpg"/>
          <p:cNvPicPr>
            <a:picLocks noChangeAspect="1" noChangeArrowheads="1"/>
          </p:cNvPicPr>
          <p:nvPr/>
        </p:nvPicPr>
        <p:blipFill>
          <a:blip r:embed="rId2" cstate="print"/>
          <a:srcRect/>
          <a:stretch>
            <a:fillRect/>
          </a:stretch>
        </p:blipFill>
        <p:spPr bwMode="auto">
          <a:xfrm>
            <a:off x="0" y="2832"/>
            <a:ext cx="12187354" cy="6852337"/>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H:\astrolok\ppt\jpg\36 to Slide\39.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H:\astrolok\ppt\jpg\36 to Slide\46.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923E-A4CC-4172-898A-757B363324A9}"/>
              </a:ext>
            </a:extLst>
          </p:cNvPr>
          <p:cNvSpPr>
            <a:spLocks noGrp="1"/>
          </p:cNvSpPr>
          <p:nvPr>
            <p:ph type="title"/>
          </p:nvPr>
        </p:nvSpPr>
        <p:spPr/>
        <p:txBody>
          <a:bodyPr/>
          <a:lstStyle/>
          <a:p>
            <a:r>
              <a:rPr lang="en-IN" dirty="0"/>
              <a:t>Mercury- Astronomy</a:t>
            </a:r>
          </a:p>
        </p:txBody>
      </p:sp>
      <p:sp>
        <p:nvSpPr>
          <p:cNvPr id="3" name="Content Placeholder 2">
            <a:extLst>
              <a:ext uri="{FF2B5EF4-FFF2-40B4-BE49-F238E27FC236}">
                <a16:creationId xmlns:a16="http://schemas.microsoft.com/office/drawing/2014/main" id="{846B6851-01C7-49C2-B901-DEBFE923A478}"/>
              </a:ext>
            </a:extLst>
          </p:cNvPr>
          <p:cNvSpPr>
            <a:spLocks noGrp="1"/>
          </p:cNvSpPr>
          <p:nvPr>
            <p:ph idx="1"/>
          </p:nvPr>
        </p:nvSpPr>
        <p:spPr/>
        <p:txBody>
          <a:bodyPr>
            <a:normAutofit fontScale="77500" lnSpcReduction="20000"/>
          </a:bodyPr>
          <a:lstStyle/>
          <a:p>
            <a:r>
              <a:rPr lang="en-US" dirty="0"/>
              <a:t>Mercury is the planet closest to the Sun in our Solar System. Its orbit is one of the most eccentric among the planets. As seen from the Earth, Mercury never gets more than 27 degrees away from the Sun.</a:t>
            </a:r>
          </a:p>
          <a:p>
            <a:r>
              <a:rPr lang="en-US" dirty="0"/>
              <a:t> It has a diameter of about 4,879 kilometers. Its distance from the Earth varies from about 77 million to about 222 million kilometers. From Sun its distance varies from 47 million 70 million kilometers. </a:t>
            </a:r>
          </a:p>
          <a:p>
            <a:r>
              <a:rPr lang="en-US" dirty="0"/>
              <a:t>Mercury takes 88 days to make one orbit around the Sun and it takes 58.65 days to complete one rotation on its axis. </a:t>
            </a:r>
          </a:p>
          <a:p>
            <a:r>
              <a:rPr lang="en-US" dirty="0"/>
              <a:t>Its surface temperature ranges widely between -168°C to 427°C. Its average geocentric motion per day is 01°23'. Mercury has no natural satellite of its own. </a:t>
            </a:r>
          </a:p>
          <a:p>
            <a:r>
              <a:rPr lang="en-US" dirty="0"/>
              <a:t>Mercury retrograde period is about 20 to 24 days and it gets retrograde approximately every four months.</a:t>
            </a:r>
            <a:endParaRPr lang="en-IN" dirty="0"/>
          </a:p>
        </p:txBody>
      </p:sp>
    </p:spTree>
    <p:extLst>
      <p:ext uri="{BB962C8B-B14F-4D97-AF65-F5344CB8AC3E}">
        <p14:creationId xmlns:p14="http://schemas.microsoft.com/office/powerpoint/2010/main" val="13215351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96D4-25FF-43D6-9740-35DAE85C0684}"/>
              </a:ext>
            </a:extLst>
          </p:cNvPr>
          <p:cNvSpPr>
            <a:spLocks noGrp="1"/>
          </p:cNvSpPr>
          <p:nvPr>
            <p:ph type="title"/>
          </p:nvPr>
        </p:nvSpPr>
        <p:spPr/>
        <p:txBody>
          <a:bodyPr/>
          <a:lstStyle/>
          <a:p>
            <a:r>
              <a:rPr lang="en-IN" dirty="0"/>
              <a:t>Story</a:t>
            </a:r>
          </a:p>
        </p:txBody>
      </p:sp>
      <p:sp>
        <p:nvSpPr>
          <p:cNvPr id="3" name="Content Placeholder 2">
            <a:extLst>
              <a:ext uri="{FF2B5EF4-FFF2-40B4-BE49-F238E27FC236}">
                <a16:creationId xmlns:a16="http://schemas.microsoft.com/office/drawing/2014/main" id="{19BA291A-704E-4E72-973A-D7DEB90AAA62}"/>
              </a:ext>
            </a:extLst>
          </p:cNvPr>
          <p:cNvSpPr>
            <a:spLocks noGrp="1"/>
          </p:cNvSpPr>
          <p:nvPr>
            <p:ph idx="1"/>
          </p:nvPr>
        </p:nvSpPr>
        <p:spPr/>
        <p:txBody>
          <a:bodyPr>
            <a:normAutofit fontScale="92500"/>
          </a:bodyPr>
          <a:lstStyle/>
          <a:p>
            <a:r>
              <a:rPr lang="en-US" dirty="0"/>
              <a:t>Mercury is the son of the Moon. Moon conquered the three worlds and performed the </a:t>
            </a:r>
            <a:r>
              <a:rPr lang="en-US" dirty="0" err="1"/>
              <a:t>Rajsu</a:t>
            </a:r>
            <a:r>
              <a:rPr lang="en-US" dirty="0"/>
              <a:t> yagna, the sacrifice which gives lordship. Many gods and goddesses served him; having achieved this glory he became arrogant. </a:t>
            </a:r>
          </a:p>
          <a:p>
            <a:r>
              <a:rPr lang="en-US" dirty="0"/>
              <a:t>The Moon was the chief disciple of Jupiter, the guru of the celestials, and was also the favorite of Tara, Jupiter's wife, who was attracted to him by his character and beauty.</a:t>
            </a:r>
            <a:br>
              <a:rPr lang="en-US" dirty="0"/>
            </a:br>
            <a:br>
              <a:rPr lang="en-US" dirty="0"/>
            </a:br>
            <a:br>
              <a:rPr lang="en-US" dirty="0"/>
            </a:br>
            <a:endParaRPr lang="en-IN" dirty="0"/>
          </a:p>
        </p:txBody>
      </p:sp>
    </p:spTree>
    <p:extLst>
      <p:ext uri="{BB962C8B-B14F-4D97-AF65-F5344CB8AC3E}">
        <p14:creationId xmlns:p14="http://schemas.microsoft.com/office/powerpoint/2010/main" val="3629159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B3A7-3BDA-4567-8FFD-0EFA75BE95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846373-A048-4936-A9D7-0684DC5ACF06}"/>
              </a:ext>
            </a:extLst>
          </p:cNvPr>
          <p:cNvSpPr>
            <a:spLocks noGrp="1"/>
          </p:cNvSpPr>
          <p:nvPr>
            <p:ph idx="1"/>
          </p:nvPr>
        </p:nvSpPr>
        <p:spPr/>
        <p:txBody>
          <a:bodyPr>
            <a:normAutofit fontScale="92500" lnSpcReduction="20000"/>
          </a:bodyPr>
          <a:lstStyle/>
          <a:p>
            <a:br>
              <a:rPr lang="en-US" dirty="0"/>
            </a:br>
            <a:r>
              <a:rPr lang="en-US" dirty="0"/>
              <a:t>Once when Jupiter was away Tara and Moon eloped. Jupiter returned home, found his wife gone, soon discovered her whereabouts, and several times sent messages to the Moon requesting his wife's return. </a:t>
            </a:r>
          </a:p>
          <a:p>
            <a:r>
              <a:rPr lang="en-US" dirty="0"/>
              <a:t>The Moon, however, repeatedly refused to comply with these requests, maintaining that Tara had accompanied him of her own accord and would leave only when she was satiated with him. </a:t>
            </a:r>
          </a:p>
          <a:p>
            <a:r>
              <a:rPr lang="en-US" dirty="0"/>
              <a:t>These replies so infuriated Jupiter that he communicated them to his disciple Indra, the chief of gods who sent an ultimatum to the Moon.</a:t>
            </a:r>
            <a:br>
              <a:rPr lang="en-US" dirty="0"/>
            </a:br>
            <a:endParaRPr lang="en-IN" dirty="0"/>
          </a:p>
        </p:txBody>
      </p:sp>
    </p:spTree>
    <p:extLst>
      <p:ext uri="{BB962C8B-B14F-4D97-AF65-F5344CB8AC3E}">
        <p14:creationId xmlns:p14="http://schemas.microsoft.com/office/powerpoint/2010/main" val="4023363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FD6B-DF3C-4016-B974-D5BD2B79E6E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7413EA-D845-4955-B124-431E6DDB2371}"/>
              </a:ext>
            </a:extLst>
          </p:cNvPr>
          <p:cNvSpPr>
            <a:spLocks noGrp="1"/>
          </p:cNvSpPr>
          <p:nvPr>
            <p:ph idx="1"/>
          </p:nvPr>
        </p:nvSpPr>
        <p:spPr/>
        <p:txBody>
          <a:bodyPr>
            <a:normAutofit lnSpcReduction="10000"/>
          </a:bodyPr>
          <a:lstStyle/>
          <a:p>
            <a:r>
              <a:rPr lang="en-US" dirty="0"/>
              <a:t>When Moon refused to yield again, Indra began a war. Venus and the asuras (demonic celestials) took the side of Moon in this war, because of the ongoing enmity between Jupiter and Venus, while Lord Shiva, took the side of the devas. </a:t>
            </a:r>
          </a:p>
          <a:p>
            <a:r>
              <a:rPr lang="en-US" dirty="0"/>
              <a:t>The war dragged on so long that the Great Rishis began to fear that the end of the world was near. Brahma asked Moon to return Tara. </a:t>
            </a:r>
          </a:p>
          <a:p>
            <a:r>
              <a:rPr lang="en-US" dirty="0"/>
              <a:t>This the Moon did, but he returned her pregnant.</a:t>
            </a:r>
            <a:br>
              <a:rPr lang="en-US" dirty="0"/>
            </a:br>
            <a:endParaRPr lang="en-IN" dirty="0"/>
          </a:p>
        </p:txBody>
      </p:sp>
    </p:spTree>
    <p:extLst>
      <p:ext uri="{BB962C8B-B14F-4D97-AF65-F5344CB8AC3E}">
        <p14:creationId xmlns:p14="http://schemas.microsoft.com/office/powerpoint/2010/main" val="1580431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5D85-E212-44F2-AE6F-28628883B6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0DCE5D-8E66-43D3-AF1D-383822CB8AF7}"/>
              </a:ext>
            </a:extLst>
          </p:cNvPr>
          <p:cNvSpPr>
            <a:spLocks noGrp="1"/>
          </p:cNvSpPr>
          <p:nvPr>
            <p:ph idx="1"/>
          </p:nvPr>
        </p:nvSpPr>
        <p:spPr/>
        <p:txBody>
          <a:bodyPr>
            <a:normAutofit fontScale="92500" lnSpcReduction="10000"/>
          </a:bodyPr>
          <a:lstStyle/>
          <a:p>
            <a:r>
              <a:rPr lang="en-US" dirty="0"/>
              <a:t>When Jupiter learned of this he was furious, and asked her for abortion. </a:t>
            </a:r>
          </a:p>
          <a:p>
            <a:r>
              <a:rPr lang="en-US" dirty="0"/>
              <a:t>Tara had to did that but the baby which was a boy survived and he was radiant like gold. </a:t>
            </a:r>
          </a:p>
          <a:p>
            <a:r>
              <a:rPr lang="en-US" dirty="0"/>
              <a:t>Seeing the child's splendor both Jupiter and Moon hankered after him, and both claimed paternity, demanding that Tara declare the true father's name. Tara was too embarrassed to speak. </a:t>
            </a:r>
          </a:p>
          <a:p>
            <a:r>
              <a:rPr lang="en-US" dirty="0"/>
              <a:t>Finally, when Brahma questioned her in private she admitted that the Moon was the father of that wonderful child, who was the planet Mercury.</a:t>
            </a:r>
            <a:endParaRPr lang="en-IN" dirty="0"/>
          </a:p>
        </p:txBody>
      </p:sp>
    </p:spTree>
    <p:extLst>
      <p:ext uri="{BB962C8B-B14F-4D97-AF65-F5344CB8AC3E}">
        <p14:creationId xmlns:p14="http://schemas.microsoft.com/office/powerpoint/2010/main" val="67794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5841-FF47-486A-BBCD-404422DF51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F4B110-2FC0-4107-9FED-78D2215DA2BC}"/>
              </a:ext>
            </a:extLst>
          </p:cNvPr>
          <p:cNvSpPr>
            <a:spLocks noGrp="1"/>
          </p:cNvSpPr>
          <p:nvPr>
            <p:ph idx="1"/>
          </p:nvPr>
        </p:nvSpPr>
        <p:spPr/>
        <p:txBody>
          <a:bodyPr>
            <a:normAutofit fontScale="62500" lnSpcReduction="20000"/>
          </a:bodyPr>
          <a:lstStyle/>
          <a:p>
            <a:r>
              <a:rPr lang="en-US" dirty="0"/>
              <a:t>The 6 </a:t>
            </a:r>
            <a:r>
              <a:rPr lang="en-US" dirty="0" err="1"/>
              <a:t>Vedangas</a:t>
            </a:r>
            <a:r>
              <a:rPr lang="en-US" dirty="0"/>
              <a:t> are:</a:t>
            </a:r>
          </a:p>
          <a:p>
            <a:pPr lvl="0"/>
            <a:r>
              <a:rPr lang="en-US" i="1" dirty="0"/>
              <a:t>Shiksha </a:t>
            </a:r>
            <a:r>
              <a:rPr lang="en-US" dirty="0"/>
              <a:t>- knowledge about all the phonetics is complied in this </a:t>
            </a:r>
            <a:r>
              <a:rPr lang="en-US" u="sng" dirty="0" err="1"/>
              <a:t>V</a:t>
            </a:r>
            <a:r>
              <a:rPr lang="en-US" dirty="0" err="1"/>
              <a:t>edanga</a:t>
            </a:r>
            <a:r>
              <a:rPr lang="en-US" dirty="0"/>
              <a:t>. All the  sounds that are present in the universe, heard and compiled by the Rishis form the first  limb of Veda, called </a:t>
            </a:r>
            <a:r>
              <a:rPr lang="en-US" i="1" dirty="0" err="1"/>
              <a:t>shiksha</a:t>
            </a:r>
            <a:r>
              <a:rPr lang="en-US" dirty="0"/>
              <a:t>.</a:t>
            </a:r>
          </a:p>
          <a:p>
            <a:pPr lvl="0"/>
            <a:r>
              <a:rPr lang="en-US" i="1" dirty="0" err="1"/>
              <a:t>Nirukta</a:t>
            </a:r>
            <a:r>
              <a:rPr lang="en-US" i="1" dirty="0"/>
              <a:t> </a:t>
            </a:r>
            <a:r>
              <a:rPr lang="en-US" dirty="0"/>
              <a:t>– covers etymology, and is the study concerned with correct interpretation of  Sanskrit words in the Vedas. Language aspect of Sanskrit word.</a:t>
            </a:r>
          </a:p>
          <a:p>
            <a:pPr lvl="0"/>
            <a:r>
              <a:rPr lang="en-US" i="1" dirty="0" err="1"/>
              <a:t>Vyakaran</a:t>
            </a:r>
            <a:r>
              <a:rPr lang="en-US" i="1" dirty="0"/>
              <a:t> </a:t>
            </a:r>
            <a:r>
              <a:rPr lang="en-US" dirty="0"/>
              <a:t>is grammar. Grammar is bringing all the words in a meaningful manner </a:t>
            </a:r>
          </a:p>
          <a:p>
            <a:pPr lvl="0"/>
            <a:r>
              <a:rPr lang="en-US" i="1" dirty="0" err="1"/>
              <a:t>Chhanda</a:t>
            </a:r>
            <a:r>
              <a:rPr lang="en-US" i="1" dirty="0"/>
              <a:t> </a:t>
            </a:r>
            <a:r>
              <a:rPr lang="en-US" dirty="0"/>
              <a:t>is the mastery of rhyme and meter</a:t>
            </a:r>
            <a:r>
              <a:rPr lang="en-US" u="sng" dirty="0"/>
              <a:t>.</a:t>
            </a:r>
            <a:r>
              <a:rPr lang="en-US" dirty="0"/>
              <a:t>.</a:t>
            </a:r>
          </a:p>
          <a:p>
            <a:pPr lvl="0"/>
            <a:r>
              <a:rPr lang="en-US" i="1" dirty="0" err="1"/>
              <a:t>Jyotish</a:t>
            </a:r>
            <a:r>
              <a:rPr lang="en-US" i="1" dirty="0"/>
              <a:t> </a:t>
            </a:r>
            <a:r>
              <a:rPr lang="en-US" dirty="0"/>
              <a:t>- Auspicious time for rituals, astrology and astronomy. This auxiliary Vedic  discipline focused on time keeping. </a:t>
            </a:r>
            <a:r>
              <a:rPr lang="en-US" dirty="0" err="1"/>
              <a:t>Jyotish</a:t>
            </a:r>
            <a:r>
              <a:rPr lang="en-US" dirty="0"/>
              <a:t> never talks or encourages </a:t>
            </a:r>
            <a:r>
              <a:rPr lang="en-US" i="1" dirty="0"/>
              <a:t>akarma </a:t>
            </a:r>
            <a:r>
              <a:rPr lang="en-US" dirty="0"/>
              <a:t>(non-  action).</a:t>
            </a:r>
          </a:p>
          <a:p>
            <a:pPr lvl="0"/>
            <a:r>
              <a:rPr lang="en-US" b="1" i="1" dirty="0" err="1"/>
              <a:t>Kalpa</a:t>
            </a:r>
            <a:r>
              <a:rPr lang="en-US" b="1" i="1" dirty="0"/>
              <a:t> </a:t>
            </a:r>
            <a:r>
              <a:rPr lang="en-US" dirty="0"/>
              <a:t>- means the context. So, even if we say everything in right intonations and right  pronunciations and if the context is wrong, we may end up making a blunder. </a:t>
            </a:r>
            <a:r>
              <a:rPr lang="en-US" i="1" dirty="0" err="1"/>
              <a:t>Kalpa</a:t>
            </a:r>
            <a:r>
              <a:rPr lang="en-US" i="1" dirty="0"/>
              <a:t>  </a:t>
            </a:r>
            <a:r>
              <a:rPr lang="en-US" dirty="0"/>
              <a:t>deals with ritual instructions. This field is focused on standardizing procedures for Vedic  rituals, rites of passage rituals associated with major life events such as birth, wedding  and death in family, as well as discussing the personal conduct and proper duties of an  individual in different stages of his life.</a:t>
            </a:r>
          </a:p>
          <a:p>
            <a:endParaRPr lang="en-US" dirty="0"/>
          </a:p>
        </p:txBody>
      </p:sp>
    </p:spTree>
    <p:extLst>
      <p:ext uri="{BB962C8B-B14F-4D97-AF65-F5344CB8AC3E}">
        <p14:creationId xmlns:p14="http://schemas.microsoft.com/office/powerpoint/2010/main" val="1069155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H:\astrolok\new ppt 23-9-2016\slide 8.jpg"/>
          <p:cNvPicPr>
            <a:picLocks noChangeAspect="1" noChangeArrowheads="1"/>
          </p:cNvPicPr>
          <p:nvPr/>
        </p:nvPicPr>
        <p:blipFill>
          <a:blip r:embed="rId2" cstate="print"/>
          <a:srcRect/>
          <a:stretch>
            <a:fillRect/>
          </a:stretch>
        </p:blipFill>
        <p:spPr bwMode="auto">
          <a:xfrm>
            <a:off x="4647" y="2832"/>
            <a:ext cx="12187354" cy="6852337"/>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H:\astrolok\new ppt 23-9-2016\slide 9.jpg"/>
          <p:cNvPicPr>
            <a:picLocks noChangeAspect="1" noChangeArrowheads="1"/>
          </p:cNvPicPr>
          <p:nvPr/>
        </p:nvPicPr>
        <p:blipFill>
          <a:blip r:embed="rId2" cstate="print"/>
          <a:srcRect/>
          <a:stretch>
            <a:fillRect/>
          </a:stretch>
        </p:blipFill>
        <p:spPr bwMode="auto">
          <a:xfrm>
            <a:off x="4647" y="2832"/>
            <a:ext cx="12187354" cy="6852337"/>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H:\astrolok\ppt\jpg\36 to Slide\41.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H:\astrolok\ppt\jpg\36 to Slide\44.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476A7-DBDC-428E-B7DA-2E4DE8D95796}"/>
              </a:ext>
            </a:extLst>
          </p:cNvPr>
          <p:cNvSpPr>
            <a:spLocks noGrp="1"/>
          </p:cNvSpPr>
          <p:nvPr>
            <p:ph type="title"/>
          </p:nvPr>
        </p:nvSpPr>
        <p:spPr/>
        <p:txBody>
          <a:bodyPr/>
          <a:lstStyle/>
          <a:p>
            <a:r>
              <a:rPr lang="en-IN" dirty="0"/>
              <a:t>Venus- Astronomy</a:t>
            </a:r>
          </a:p>
        </p:txBody>
      </p:sp>
      <p:sp>
        <p:nvSpPr>
          <p:cNvPr id="3" name="Content Placeholder 2">
            <a:extLst>
              <a:ext uri="{FF2B5EF4-FFF2-40B4-BE49-F238E27FC236}">
                <a16:creationId xmlns:a16="http://schemas.microsoft.com/office/drawing/2014/main" id="{1086CA88-275F-4E1C-9A0D-16EFC2BB703B}"/>
              </a:ext>
            </a:extLst>
          </p:cNvPr>
          <p:cNvSpPr>
            <a:spLocks noGrp="1"/>
          </p:cNvSpPr>
          <p:nvPr>
            <p:ph idx="1"/>
          </p:nvPr>
        </p:nvSpPr>
        <p:spPr/>
        <p:txBody>
          <a:bodyPr>
            <a:normAutofit fontScale="85000" lnSpcReduction="20000"/>
          </a:bodyPr>
          <a:lstStyle/>
          <a:p>
            <a:r>
              <a:rPr lang="en-US" dirty="0"/>
              <a:t>Venus is the second farthest planet from the Sun. It is the brightest thing in the sky besides the Sun and Moon. As seen from the Earth, Venus never gets more than 48 degrees away from the Sun. </a:t>
            </a:r>
          </a:p>
          <a:p>
            <a:r>
              <a:rPr lang="en-US" dirty="0"/>
              <a:t>It has a diameter of about 12,100 kilometers. It is closest planet to Earth and its minimum distance from the Earth is from about 40 million kilometers. From Sun its distance is 108 million kilometers. </a:t>
            </a:r>
          </a:p>
          <a:p>
            <a:r>
              <a:rPr lang="en-US" dirty="0"/>
              <a:t>Venus takes 225 days to make one orbit around the Sun and it takes 243 days to complete one rotation on its axis. Its average surface temperature is 452 °C and that makes it the hottest planet. Its average geocentric motion per day is 01°12’. </a:t>
            </a:r>
          </a:p>
          <a:p>
            <a:r>
              <a:rPr lang="en-US" dirty="0"/>
              <a:t>Venus has no natural satellite of its own. Venus retrograde period is about 40 to 43 days and it gets and it retrograde approximately every nineteen months.</a:t>
            </a:r>
            <a:endParaRPr lang="en-IN" dirty="0"/>
          </a:p>
        </p:txBody>
      </p:sp>
    </p:spTree>
    <p:extLst>
      <p:ext uri="{BB962C8B-B14F-4D97-AF65-F5344CB8AC3E}">
        <p14:creationId xmlns:p14="http://schemas.microsoft.com/office/powerpoint/2010/main" val="2509146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3322-6F70-48E0-9428-E7F11E12E411}"/>
              </a:ext>
            </a:extLst>
          </p:cNvPr>
          <p:cNvSpPr>
            <a:spLocks noGrp="1"/>
          </p:cNvSpPr>
          <p:nvPr>
            <p:ph type="title"/>
          </p:nvPr>
        </p:nvSpPr>
        <p:spPr/>
        <p:txBody>
          <a:bodyPr/>
          <a:lstStyle/>
          <a:p>
            <a:r>
              <a:rPr lang="en-IN" dirty="0"/>
              <a:t>Story</a:t>
            </a:r>
          </a:p>
        </p:txBody>
      </p:sp>
      <p:sp>
        <p:nvSpPr>
          <p:cNvPr id="3" name="Content Placeholder 2">
            <a:extLst>
              <a:ext uri="{FF2B5EF4-FFF2-40B4-BE49-F238E27FC236}">
                <a16:creationId xmlns:a16="http://schemas.microsoft.com/office/drawing/2014/main" id="{377FC448-C54A-4BC8-865A-D5FB2BA17D6D}"/>
              </a:ext>
            </a:extLst>
          </p:cNvPr>
          <p:cNvSpPr>
            <a:spLocks noGrp="1"/>
          </p:cNvSpPr>
          <p:nvPr>
            <p:ph idx="1"/>
          </p:nvPr>
        </p:nvSpPr>
        <p:spPr/>
        <p:txBody>
          <a:bodyPr>
            <a:normAutofit fontScale="77500" lnSpcReduction="20000"/>
          </a:bodyPr>
          <a:lstStyle/>
          <a:p>
            <a:r>
              <a:rPr lang="en-US" dirty="0"/>
              <a:t>Venus is the guru of the demons, he can raise the dead, with the help of the </a:t>
            </a:r>
            <a:r>
              <a:rPr lang="en-US" dirty="0" err="1"/>
              <a:t>Sanjivini</a:t>
            </a:r>
            <a:r>
              <a:rPr lang="en-US" dirty="0"/>
              <a:t> Vidya, who fall in battles with the gods. He is immensely astute, and, a true Brahmana, he is an expert in every form of learning. </a:t>
            </a:r>
          </a:p>
          <a:p>
            <a:r>
              <a:rPr lang="en-US" dirty="0"/>
              <a:t>Venus has a medium-sized well-nourished body, long hands, prominent shoulders, a broad chest, and dark, short, curly hair. Overflowing with virility, he is intelligent, handsome, and sensuous. </a:t>
            </a:r>
          </a:p>
          <a:p>
            <a:r>
              <a:rPr lang="en-US" dirty="0"/>
              <a:t>Venus is the son of the Rishi </a:t>
            </a:r>
            <a:r>
              <a:rPr lang="en-US" dirty="0" err="1"/>
              <a:t>Bhrigu</a:t>
            </a:r>
            <a:r>
              <a:rPr lang="en-US" dirty="0"/>
              <a:t> and his wife </a:t>
            </a:r>
            <a:r>
              <a:rPr lang="en-US" dirty="0" err="1"/>
              <a:t>Puloma</a:t>
            </a:r>
            <a:r>
              <a:rPr lang="en-US" dirty="0"/>
              <a:t>.</a:t>
            </a:r>
          </a:p>
          <a:p>
            <a:r>
              <a:rPr lang="en-US" dirty="0"/>
              <a:t> </a:t>
            </a:r>
            <a:r>
              <a:rPr lang="en-US" dirty="0" err="1"/>
              <a:t>Bhrigu</a:t>
            </a:r>
            <a:r>
              <a:rPr lang="en-US" dirty="0"/>
              <a:t> Rishi was, like </a:t>
            </a:r>
            <a:r>
              <a:rPr lang="en-US" dirty="0" err="1"/>
              <a:t>Angiras</a:t>
            </a:r>
            <a:r>
              <a:rPr lang="en-US" dirty="0"/>
              <a:t> Rishi, (father of Jupiter) born directly from Brahma's semen, which means that Venus and Jupiter, two implacable adversaries, are first cousins.</a:t>
            </a:r>
            <a:br>
              <a:rPr lang="en-US" dirty="0"/>
            </a:br>
            <a:br>
              <a:rPr lang="en-US" dirty="0"/>
            </a:br>
            <a:r>
              <a:rPr lang="en-US" dirty="0"/>
              <a:t>.</a:t>
            </a:r>
            <a:br>
              <a:rPr lang="en-US" dirty="0"/>
            </a:br>
            <a:endParaRPr lang="en-IN" dirty="0"/>
          </a:p>
        </p:txBody>
      </p:sp>
    </p:spTree>
    <p:extLst>
      <p:ext uri="{BB962C8B-B14F-4D97-AF65-F5344CB8AC3E}">
        <p14:creationId xmlns:p14="http://schemas.microsoft.com/office/powerpoint/2010/main" val="1690753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A096-C8AF-4368-9B61-6AC78B57D6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A814ED-EEC2-487A-972D-2EF4A41F3152}"/>
              </a:ext>
            </a:extLst>
          </p:cNvPr>
          <p:cNvSpPr>
            <a:spLocks noGrp="1"/>
          </p:cNvSpPr>
          <p:nvPr>
            <p:ph idx="1"/>
          </p:nvPr>
        </p:nvSpPr>
        <p:spPr/>
        <p:txBody>
          <a:bodyPr>
            <a:normAutofit fontScale="85000" lnSpcReduction="20000"/>
          </a:bodyPr>
          <a:lstStyle/>
          <a:p>
            <a:r>
              <a:rPr lang="en-US" dirty="0"/>
              <a:t>One day, when </a:t>
            </a:r>
            <a:r>
              <a:rPr lang="en-US" dirty="0" err="1"/>
              <a:t>Bhrigu</a:t>
            </a:r>
            <a:r>
              <a:rPr lang="en-US" dirty="0"/>
              <a:t> was absorbed in deep meditation, Venus was near him and was appreciating the beauty of the nature, at that time the beautiful Apsaras </a:t>
            </a:r>
            <a:r>
              <a:rPr lang="en-US" dirty="0" err="1"/>
              <a:t>Vishvachi</a:t>
            </a:r>
            <a:r>
              <a:rPr lang="en-US" dirty="0"/>
              <a:t> was passing by, seeing her boy's heart with delight and he followed her to heaven. </a:t>
            </a:r>
          </a:p>
          <a:p>
            <a:r>
              <a:rPr lang="en-US" dirty="0"/>
              <a:t>They fell in love at first sight of each other, and to fulfill his desire Venus created a hut in a small corner of heaven. Then they indulged in lovemaking of the many ages. </a:t>
            </a:r>
          </a:p>
          <a:p>
            <a:r>
              <a:rPr lang="en-US" dirty="0"/>
              <a:t>When Venus's good karmas had finally been used up, he fell from heaven down to the Moon, where his soul reached the Earth through rain that fell on a rice paddy. </a:t>
            </a:r>
          </a:p>
          <a:p>
            <a:r>
              <a:rPr lang="en-US" dirty="0"/>
              <a:t>Entering the semen of a Brahmana who ate that rice, and then entering the womb of that Brahmana's wife via his semen, Venus was reborn in that Brahmana family. </a:t>
            </a:r>
          </a:p>
        </p:txBody>
      </p:sp>
    </p:spTree>
    <p:extLst>
      <p:ext uri="{BB962C8B-B14F-4D97-AF65-F5344CB8AC3E}">
        <p14:creationId xmlns:p14="http://schemas.microsoft.com/office/powerpoint/2010/main" val="2113356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556D-2D15-4A8F-A583-9EEF9B3C2A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8DE06D-EA97-4ADB-842A-5095ABE6C159}"/>
              </a:ext>
            </a:extLst>
          </p:cNvPr>
          <p:cNvSpPr>
            <a:spLocks noGrp="1"/>
          </p:cNvSpPr>
          <p:nvPr>
            <p:ph idx="1"/>
          </p:nvPr>
        </p:nvSpPr>
        <p:spPr/>
        <p:txBody>
          <a:bodyPr>
            <a:normAutofit fontScale="70000" lnSpcReduction="20000"/>
          </a:bodyPr>
          <a:lstStyle/>
          <a:p>
            <a:br>
              <a:rPr lang="en-US" dirty="0"/>
            </a:br>
            <a:r>
              <a:rPr lang="en-US" dirty="0"/>
              <a:t>The Brahmana who had been Venus died of snake bite not long after, and then, reborn as prince of </a:t>
            </a:r>
            <a:r>
              <a:rPr lang="en-US" dirty="0" err="1"/>
              <a:t>Madra</a:t>
            </a:r>
            <a:r>
              <a:rPr lang="en-US" dirty="0"/>
              <a:t>, ruled that country for many years. Afterwards he took many other births, including one as a bamboo forest and another as a python, until at last he was born as the son of a Seer living on the banks of the river. His original body, meanwhile, had long ago dropped to the earth. </a:t>
            </a:r>
          </a:p>
          <a:p>
            <a:r>
              <a:rPr lang="en-US" dirty="0"/>
              <a:t>After many thousand years, </a:t>
            </a:r>
            <a:r>
              <a:rPr lang="en-US" dirty="0" err="1"/>
              <a:t>Bhrigu</a:t>
            </a:r>
            <a:r>
              <a:rPr lang="en-US" dirty="0"/>
              <a:t> opened his eyes to find not his living son but a worn-out body lying nearby.</a:t>
            </a:r>
          </a:p>
          <a:p>
            <a:r>
              <a:rPr lang="en-US" dirty="0"/>
              <a:t>He then led an austere life on Mount Meru for long, until his path again crossed that of </a:t>
            </a:r>
            <a:r>
              <a:rPr lang="en-US" dirty="0" err="1"/>
              <a:t>Vishvachi</a:t>
            </a:r>
            <a:r>
              <a:rPr lang="en-US" dirty="0"/>
              <a:t>, who had been cursed to live as a female deer. He fell in love with the deer and mated with her; the result was a human child</a:t>
            </a:r>
            <a:endParaRPr lang="en-IN" dirty="0"/>
          </a:p>
          <a:p>
            <a:r>
              <a:rPr lang="en-US" dirty="0"/>
              <a:t> </a:t>
            </a:r>
          </a:p>
          <a:p>
            <a:r>
              <a:rPr lang="en-US" dirty="0"/>
              <a:t>In his fury over his son's death, he was about to curse Yama, the god of death, when Yama appeared before him and asked him not to curse him, because his son fell into this state because of his own actions and he is now performing penance on the banks of the river Ganga</a:t>
            </a:r>
            <a:endParaRPr lang="en-IN" dirty="0"/>
          </a:p>
        </p:txBody>
      </p:sp>
    </p:spTree>
    <p:extLst>
      <p:ext uri="{BB962C8B-B14F-4D97-AF65-F5344CB8AC3E}">
        <p14:creationId xmlns:p14="http://schemas.microsoft.com/office/powerpoint/2010/main" val="3544677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AFCF5-D762-4010-880D-D77446B507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DDDB851-83C3-4FB2-9F48-0490D180D873}"/>
              </a:ext>
            </a:extLst>
          </p:cNvPr>
          <p:cNvSpPr>
            <a:spLocks noGrp="1"/>
          </p:cNvSpPr>
          <p:nvPr>
            <p:ph idx="1"/>
          </p:nvPr>
        </p:nvSpPr>
        <p:spPr/>
        <p:txBody>
          <a:bodyPr>
            <a:normAutofit fontScale="92500" lnSpcReduction="10000"/>
          </a:bodyPr>
          <a:lstStyle/>
          <a:p>
            <a:r>
              <a:rPr lang="en-US" dirty="0"/>
              <a:t>. Yama then revived the body of Venus; </a:t>
            </a:r>
            <a:r>
              <a:rPr lang="en-US" dirty="0" err="1"/>
              <a:t>Bhrigu</a:t>
            </a:r>
            <a:r>
              <a:rPr lang="en-US" dirty="0"/>
              <a:t> thereupon told the boy his past lives and showed him the road to spiritual success. </a:t>
            </a:r>
          </a:p>
          <a:p>
            <a:r>
              <a:rPr lang="en-US" dirty="0"/>
              <a:t>Venus set out to gain the favor of Lord Shiva and after worshipping him for five thousand years Lord Shiva appeared and blessed Venus and taught him the </a:t>
            </a:r>
            <a:r>
              <a:rPr lang="en-US" dirty="0" err="1"/>
              <a:t>Sanjivini</a:t>
            </a:r>
            <a:r>
              <a:rPr lang="en-US" dirty="0"/>
              <a:t> Vidya.</a:t>
            </a:r>
          </a:p>
          <a:p>
            <a:r>
              <a:rPr lang="en-US" dirty="0"/>
              <a:t> In addition, Shiva named Venus the best of the planets and told him that his rise in the sky would inaugurate the performance of all auspicious rituals. It is for this reason that marriages are performed only when Venus is rising in the sky. Venus himself has enjoyed several wives and has been blessed with daughters and sons.</a:t>
            </a:r>
            <a:endParaRPr lang="en-IN" dirty="0"/>
          </a:p>
        </p:txBody>
      </p:sp>
    </p:spTree>
    <p:extLst>
      <p:ext uri="{BB962C8B-B14F-4D97-AF65-F5344CB8AC3E}">
        <p14:creationId xmlns:p14="http://schemas.microsoft.com/office/powerpoint/2010/main" val="3948865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3" name="Picture 3" descr="H:\astrolok\new ppt 23-9-2016\slide 13.jpg"/>
          <p:cNvPicPr>
            <a:picLocks noChangeAspect="1" noChangeArrowheads="1"/>
          </p:cNvPicPr>
          <p:nvPr/>
        </p:nvPicPr>
        <p:blipFill>
          <a:blip r:embed="rId2" cstate="print"/>
          <a:srcRect/>
          <a:stretch>
            <a:fillRect/>
          </a:stretch>
        </p:blipFill>
        <p:spPr bwMode="auto">
          <a:xfrm>
            <a:off x="0" y="2832"/>
            <a:ext cx="12187354" cy="6852337"/>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4D3E-EF4A-41D5-8923-07C8808E97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4E494D-F0E1-4D54-AB8A-03F3FFDF223C}"/>
              </a:ext>
            </a:extLst>
          </p:cNvPr>
          <p:cNvSpPr>
            <a:spLocks noGrp="1"/>
          </p:cNvSpPr>
          <p:nvPr>
            <p:ph idx="1"/>
          </p:nvPr>
        </p:nvSpPr>
        <p:spPr/>
        <p:txBody>
          <a:bodyPr/>
          <a:lstStyle/>
          <a:p>
            <a:r>
              <a:rPr lang="en-US" b="1" dirty="0"/>
              <a:t>Classification of Karmas:</a:t>
            </a:r>
            <a:endParaRPr lang="en-US" dirty="0"/>
          </a:p>
          <a:p>
            <a:pPr lvl="0"/>
            <a:r>
              <a:rPr lang="en-US" b="1" i="1" dirty="0" err="1"/>
              <a:t>Sanchit</a:t>
            </a:r>
            <a:r>
              <a:rPr lang="en-US" b="1" i="1" dirty="0"/>
              <a:t> </a:t>
            </a:r>
            <a:r>
              <a:rPr lang="en-US" b="1" i="1" u="sng" dirty="0"/>
              <a:t>k</a:t>
            </a:r>
            <a:r>
              <a:rPr lang="en-US" b="1" i="1" dirty="0"/>
              <a:t>armas</a:t>
            </a:r>
            <a:r>
              <a:rPr lang="en-US" b="1" dirty="0"/>
              <a:t>: </a:t>
            </a:r>
            <a:r>
              <a:rPr lang="en-US" dirty="0"/>
              <a:t>accumulated karmas.</a:t>
            </a:r>
          </a:p>
          <a:p>
            <a:pPr lvl="0"/>
            <a:r>
              <a:rPr lang="en-US" b="1" i="1" dirty="0" err="1"/>
              <a:t>Prarabdha</a:t>
            </a:r>
            <a:r>
              <a:rPr lang="en-US" b="1" i="1" dirty="0"/>
              <a:t> karmas</a:t>
            </a:r>
            <a:r>
              <a:rPr lang="en-US" b="1" dirty="0"/>
              <a:t>: </a:t>
            </a:r>
            <a:r>
              <a:rPr lang="en-US" b="1" dirty="0" err="1"/>
              <a:t>aayu,jaati,bhog</a:t>
            </a:r>
            <a:endParaRPr lang="en-US" dirty="0"/>
          </a:p>
          <a:p>
            <a:pPr lvl="0"/>
            <a:r>
              <a:rPr lang="en-US" b="1" i="1" dirty="0" err="1"/>
              <a:t>Kriyamana</a:t>
            </a:r>
            <a:r>
              <a:rPr lang="en-US" b="1" i="1" dirty="0"/>
              <a:t> karmas</a:t>
            </a:r>
            <a:r>
              <a:rPr lang="en-US" b="1" dirty="0"/>
              <a:t>: </a:t>
            </a:r>
            <a:r>
              <a:rPr lang="en-US" dirty="0"/>
              <a:t>karmas, which we are doing now.</a:t>
            </a:r>
          </a:p>
          <a:p>
            <a:r>
              <a:rPr lang="en-US" b="1" i="1" dirty="0" err="1"/>
              <a:t>Agami</a:t>
            </a:r>
            <a:r>
              <a:rPr lang="en-US" b="1" i="1" dirty="0"/>
              <a:t> karmas</a:t>
            </a:r>
            <a:r>
              <a:rPr lang="en-US" b="1" dirty="0"/>
              <a:t>: </a:t>
            </a:r>
            <a:r>
              <a:rPr lang="en-US" dirty="0"/>
              <a:t>anything that you plan to do in future</a:t>
            </a:r>
          </a:p>
          <a:p>
            <a:endParaRPr lang="en-US" dirty="0"/>
          </a:p>
        </p:txBody>
      </p:sp>
    </p:spTree>
    <p:extLst>
      <p:ext uri="{BB962C8B-B14F-4D97-AF65-F5344CB8AC3E}">
        <p14:creationId xmlns:p14="http://schemas.microsoft.com/office/powerpoint/2010/main" val="22588614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H:\astrolok\ppt\jpg\36 to Slide\40.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H:\astrolok\ppt\jpg\36 to Slide\45.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3829-86F3-449F-86A6-0C8AD8FB4237}"/>
              </a:ext>
            </a:extLst>
          </p:cNvPr>
          <p:cNvSpPr>
            <a:spLocks noGrp="1"/>
          </p:cNvSpPr>
          <p:nvPr>
            <p:ph type="title"/>
          </p:nvPr>
        </p:nvSpPr>
        <p:spPr/>
        <p:txBody>
          <a:bodyPr/>
          <a:lstStyle/>
          <a:p>
            <a:r>
              <a:rPr lang="en-IN" dirty="0"/>
              <a:t>Jupiter- Astronomy</a:t>
            </a:r>
          </a:p>
        </p:txBody>
      </p:sp>
      <p:sp>
        <p:nvSpPr>
          <p:cNvPr id="3" name="Content Placeholder 2">
            <a:extLst>
              <a:ext uri="{FF2B5EF4-FFF2-40B4-BE49-F238E27FC236}">
                <a16:creationId xmlns:a16="http://schemas.microsoft.com/office/drawing/2014/main" id="{300BE9C9-FD4E-4983-A26F-D16972ED10DD}"/>
              </a:ext>
            </a:extLst>
          </p:cNvPr>
          <p:cNvSpPr>
            <a:spLocks noGrp="1"/>
          </p:cNvSpPr>
          <p:nvPr>
            <p:ph idx="1"/>
          </p:nvPr>
        </p:nvSpPr>
        <p:spPr/>
        <p:txBody>
          <a:bodyPr>
            <a:normAutofit fontScale="92500" lnSpcReduction="20000"/>
          </a:bodyPr>
          <a:lstStyle/>
          <a:p>
            <a:r>
              <a:rPr lang="en-US" dirty="0"/>
              <a:t>Jupiter is the largest planet in our Solar System. It has a diameter of about 142,800 kilometers. Its closest distance from the Earth is about 588 million kilometers. From Sun its average distance is 778 million kilometers.</a:t>
            </a:r>
          </a:p>
          <a:p>
            <a:r>
              <a:rPr lang="en-US" dirty="0"/>
              <a:t> Jupiter takes 11.86 years to make one orbit around the Sun and it takes 9 hours and 55 minutes to complete one rotation on its axis. </a:t>
            </a:r>
          </a:p>
          <a:p>
            <a:r>
              <a:rPr lang="en-US" dirty="0"/>
              <a:t>Its average surface temperature is about -148°C. Its average geocentric motion per day is 00°04'59". </a:t>
            </a:r>
          </a:p>
          <a:p>
            <a:r>
              <a:rPr lang="en-US" dirty="0"/>
              <a:t>Jupiter have 63 natural satellite of its own out of those Io, Europa, Ganymede and </a:t>
            </a:r>
            <a:r>
              <a:rPr lang="en-US" dirty="0" err="1"/>
              <a:t>Callisto</a:t>
            </a:r>
            <a:r>
              <a:rPr lang="en-US" dirty="0"/>
              <a:t> are well known. </a:t>
            </a:r>
          </a:p>
          <a:p>
            <a:r>
              <a:rPr lang="en-US" dirty="0"/>
              <a:t>Jupiter retrogrades for about 110 days per year</a:t>
            </a:r>
            <a:endParaRPr lang="en-IN" dirty="0"/>
          </a:p>
        </p:txBody>
      </p:sp>
    </p:spTree>
    <p:extLst>
      <p:ext uri="{BB962C8B-B14F-4D97-AF65-F5344CB8AC3E}">
        <p14:creationId xmlns:p14="http://schemas.microsoft.com/office/powerpoint/2010/main" val="531370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4B2B-DA8A-41E7-AB83-7F7EB6AAB76A}"/>
              </a:ext>
            </a:extLst>
          </p:cNvPr>
          <p:cNvSpPr>
            <a:spLocks noGrp="1"/>
          </p:cNvSpPr>
          <p:nvPr>
            <p:ph type="title"/>
          </p:nvPr>
        </p:nvSpPr>
        <p:spPr/>
        <p:txBody>
          <a:bodyPr/>
          <a:lstStyle/>
          <a:p>
            <a:r>
              <a:rPr lang="en-IN" dirty="0"/>
              <a:t>Story</a:t>
            </a:r>
          </a:p>
        </p:txBody>
      </p:sp>
      <p:sp>
        <p:nvSpPr>
          <p:cNvPr id="3" name="Content Placeholder 2">
            <a:extLst>
              <a:ext uri="{FF2B5EF4-FFF2-40B4-BE49-F238E27FC236}">
                <a16:creationId xmlns:a16="http://schemas.microsoft.com/office/drawing/2014/main" id="{7621BD7B-66B6-4B44-9702-8E3789DC6439}"/>
              </a:ext>
            </a:extLst>
          </p:cNvPr>
          <p:cNvSpPr>
            <a:spLocks noGrp="1"/>
          </p:cNvSpPr>
          <p:nvPr>
            <p:ph idx="1"/>
          </p:nvPr>
        </p:nvSpPr>
        <p:spPr/>
        <p:txBody>
          <a:bodyPr>
            <a:normAutofit lnSpcReduction="10000"/>
          </a:bodyPr>
          <a:lstStyle/>
          <a:p>
            <a:r>
              <a:rPr lang="en-US" dirty="0"/>
              <a:t>Jupiter or Brihaspati was one of the eight sons of </a:t>
            </a:r>
            <a:r>
              <a:rPr lang="en-US" dirty="0" err="1"/>
              <a:t>Angiras</a:t>
            </a:r>
            <a:r>
              <a:rPr lang="en-US" dirty="0"/>
              <a:t>, (son of Brahma) and Shraddha. </a:t>
            </a:r>
          </a:p>
          <a:p>
            <a:r>
              <a:rPr lang="en-US" dirty="0"/>
              <a:t>After receiving initial knowledge from his father, Jupiter left his home in quest for spiritual knowledge and meditated for thousands of years, his penances earned him a place as guru or teacher to the demigods. </a:t>
            </a:r>
          </a:p>
          <a:p>
            <a:r>
              <a:rPr lang="en-US" dirty="0"/>
              <a:t>His work was to guide then and advancing their cause by thwarting the designs of the Asuras.</a:t>
            </a:r>
            <a:br>
              <a:rPr lang="en-US" dirty="0"/>
            </a:br>
            <a:br>
              <a:rPr lang="en-US" dirty="0"/>
            </a:br>
            <a:br>
              <a:rPr lang="en-US" dirty="0"/>
            </a:br>
            <a:endParaRPr lang="en-IN" dirty="0"/>
          </a:p>
        </p:txBody>
      </p:sp>
    </p:spTree>
    <p:extLst>
      <p:ext uri="{BB962C8B-B14F-4D97-AF65-F5344CB8AC3E}">
        <p14:creationId xmlns:p14="http://schemas.microsoft.com/office/powerpoint/2010/main" val="27078263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1821E-5856-4B6F-A151-80EA02AFE6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D3559E-E589-4227-82E4-496944A815F2}"/>
              </a:ext>
            </a:extLst>
          </p:cNvPr>
          <p:cNvSpPr>
            <a:spLocks noGrp="1"/>
          </p:cNvSpPr>
          <p:nvPr>
            <p:ph idx="1"/>
          </p:nvPr>
        </p:nvSpPr>
        <p:spPr/>
        <p:txBody>
          <a:bodyPr>
            <a:normAutofit fontScale="92500" lnSpcReduction="20000"/>
          </a:bodyPr>
          <a:lstStyle/>
          <a:p>
            <a:r>
              <a:rPr lang="en-US" dirty="0"/>
              <a:t>Once </a:t>
            </a:r>
            <a:r>
              <a:rPr lang="en-US" dirty="0" err="1"/>
              <a:t>Bhrigu</a:t>
            </a:r>
            <a:r>
              <a:rPr lang="en-US" dirty="0"/>
              <a:t> or Venus, the guru of the devils went to the Himalaya to worship Lord Shiva for obtaining means to conquer and destroy the demigods. </a:t>
            </a:r>
          </a:p>
          <a:p>
            <a:r>
              <a:rPr lang="en-US" dirty="0"/>
              <a:t>Meanwhile sensing an opportunity, Indra, the king of demigods sent his daughter Jayanti to Venus to obtain whatever he receives from Lord Shiva by deceit. She stayed with Venus for many years as his disciple until he obtained the boon from Shiva. </a:t>
            </a:r>
          </a:p>
          <a:p>
            <a:r>
              <a:rPr lang="en-US" dirty="0"/>
              <a:t>Then, when he was about to return to the devils, Jayanti requested him to accepted her as wife. He agreed to be her husband but for only ten years and during this period they would be alone.</a:t>
            </a:r>
            <a:br>
              <a:rPr lang="en-US" dirty="0"/>
            </a:br>
            <a:endParaRPr lang="en-IN" dirty="0"/>
          </a:p>
        </p:txBody>
      </p:sp>
    </p:spTree>
    <p:extLst>
      <p:ext uri="{BB962C8B-B14F-4D97-AF65-F5344CB8AC3E}">
        <p14:creationId xmlns:p14="http://schemas.microsoft.com/office/powerpoint/2010/main" val="254380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7F6A-AD2F-4A10-9552-52D5406EAB7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59516C-44E4-4D57-A06F-B0F68784BECA}"/>
              </a:ext>
            </a:extLst>
          </p:cNvPr>
          <p:cNvSpPr>
            <a:spLocks noGrp="1"/>
          </p:cNvSpPr>
          <p:nvPr>
            <p:ph idx="1"/>
          </p:nvPr>
        </p:nvSpPr>
        <p:spPr/>
        <p:txBody>
          <a:bodyPr>
            <a:normAutofit/>
          </a:bodyPr>
          <a:lstStyle/>
          <a:p>
            <a:r>
              <a:rPr lang="en-US" dirty="0"/>
              <a:t>When Jupiter came to know about this he made a plan and disguised himself as Venus he went to live with the Asuras and during these ten years he succeeded in removing hatred and factionalism from them. When Venus returned home the Asuras got confused seeing two identical gurus and they declared that their real teacher was the one who had been teaching them for the past years. </a:t>
            </a:r>
            <a:endParaRPr lang="en-IN" dirty="0"/>
          </a:p>
        </p:txBody>
      </p:sp>
    </p:spTree>
    <p:extLst>
      <p:ext uri="{BB962C8B-B14F-4D97-AF65-F5344CB8AC3E}">
        <p14:creationId xmlns:p14="http://schemas.microsoft.com/office/powerpoint/2010/main" val="320159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ED40-E4D6-4FEA-9969-4FFBF81E61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4CC0D5-DA75-424C-805A-662E25BCFBC4}"/>
              </a:ext>
            </a:extLst>
          </p:cNvPr>
          <p:cNvSpPr>
            <a:spLocks noGrp="1"/>
          </p:cNvSpPr>
          <p:nvPr>
            <p:ph idx="1"/>
          </p:nvPr>
        </p:nvSpPr>
        <p:spPr/>
        <p:txBody>
          <a:bodyPr/>
          <a:lstStyle/>
          <a:p>
            <a:r>
              <a:rPr lang="en-US" dirty="0"/>
              <a:t>The real Venus, got angry and left cursing them that they would soon be destroyed. Shortly thereafter Jupiter resumed his real form and returned to heaven. </a:t>
            </a:r>
          </a:p>
          <a:p>
            <a:r>
              <a:rPr lang="en-US" dirty="0"/>
              <a:t>The Asuras, were now left without a guru and guide approached the real Venus and begged his pardon.</a:t>
            </a:r>
          </a:p>
          <a:p>
            <a:r>
              <a:rPr lang="en-US" dirty="0"/>
              <a:t> He relented and again became their guru, but his curse had its effect, and for many ages the Asuras were too weak to threaten the gods.</a:t>
            </a:r>
            <a:br>
              <a:rPr lang="en-US" dirty="0"/>
            </a:br>
            <a:endParaRPr lang="en-IN" dirty="0"/>
          </a:p>
        </p:txBody>
      </p:sp>
    </p:spTree>
    <p:extLst>
      <p:ext uri="{BB962C8B-B14F-4D97-AF65-F5344CB8AC3E}">
        <p14:creationId xmlns:p14="http://schemas.microsoft.com/office/powerpoint/2010/main" val="2959394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H:\astrolok\new ppt 23-9-2016\slide 10.jpg"/>
          <p:cNvPicPr>
            <a:picLocks noChangeAspect="1" noChangeArrowheads="1"/>
          </p:cNvPicPr>
          <p:nvPr/>
        </p:nvPicPr>
        <p:blipFill>
          <a:blip r:embed="rId2" cstate="print"/>
          <a:srcRect/>
          <a:stretch>
            <a:fillRect/>
          </a:stretch>
        </p:blipFill>
        <p:spPr bwMode="auto">
          <a:xfrm>
            <a:off x="4647" y="2832"/>
            <a:ext cx="12187354" cy="6852337"/>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H:\astrolok\ppt\jpg\36 to Slide\47.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descr="H:\astrolok\ppt\jpg\36 to Slide\50.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D665-BF1C-4910-B802-90DBD1BED3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DD1817-B174-4D9E-A9A2-4CAB97B9E35D}"/>
              </a:ext>
            </a:extLst>
          </p:cNvPr>
          <p:cNvSpPr>
            <a:spLocks noGrp="1"/>
          </p:cNvSpPr>
          <p:nvPr>
            <p:ph idx="1"/>
          </p:nvPr>
        </p:nvSpPr>
        <p:spPr/>
        <p:txBody>
          <a:bodyPr>
            <a:normAutofit fontScale="92500" lnSpcReduction="20000"/>
          </a:bodyPr>
          <a:lstStyle/>
          <a:p>
            <a:r>
              <a:rPr lang="en-US" b="1" dirty="0"/>
              <a:t>Branches of </a:t>
            </a:r>
            <a:r>
              <a:rPr lang="en-US" b="1" dirty="0" err="1"/>
              <a:t>Jyotish</a:t>
            </a:r>
            <a:r>
              <a:rPr lang="en-US" b="1" dirty="0"/>
              <a:t>:</a:t>
            </a:r>
            <a:endParaRPr lang="en-US" dirty="0"/>
          </a:p>
          <a:p>
            <a:pPr lvl="0"/>
            <a:r>
              <a:rPr lang="en-US" b="1" i="1" dirty="0" err="1"/>
              <a:t>Sidhanta</a:t>
            </a:r>
            <a:r>
              <a:rPr lang="en-US" b="1" i="1" dirty="0"/>
              <a:t> </a:t>
            </a:r>
            <a:r>
              <a:rPr lang="en-US" dirty="0"/>
              <a:t>- The study of movement of planets which helps with astronomical  calculations.</a:t>
            </a:r>
          </a:p>
          <a:p>
            <a:pPr lvl="0"/>
            <a:r>
              <a:rPr lang="en-US" b="1" i="1" dirty="0"/>
              <a:t>Samhita </a:t>
            </a:r>
            <a:r>
              <a:rPr lang="en-US" dirty="0"/>
              <a:t>- The macro consciousness on the earth gets affected by planetary</a:t>
            </a:r>
          </a:p>
          <a:p>
            <a:r>
              <a:rPr lang="en-US" dirty="0"/>
              <a:t>movements.</a:t>
            </a:r>
          </a:p>
          <a:p>
            <a:pPr lvl="0"/>
            <a:r>
              <a:rPr lang="en-US" b="1" i="1" dirty="0"/>
              <a:t>Jataka (Hora Shastra) </a:t>
            </a:r>
            <a:r>
              <a:rPr lang="en-US" dirty="0"/>
              <a:t>- study of individual horoscopes</a:t>
            </a:r>
          </a:p>
          <a:p>
            <a:r>
              <a:rPr lang="en-US" b="1" i="1" dirty="0"/>
              <a:t>Jatakas </a:t>
            </a:r>
            <a:r>
              <a:rPr lang="en-US" dirty="0"/>
              <a:t>further divided into any fields:</a:t>
            </a:r>
          </a:p>
          <a:p>
            <a:pPr lvl="1"/>
            <a:r>
              <a:rPr lang="en-US" b="1" i="1" dirty="0" err="1"/>
              <a:t>Phalit</a:t>
            </a:r>
            <a:r>
              <a:rPr lang="en-US" b="1" i="1" dirty="0"/>
              <a:t> </a:t>
            </a:r>
            <a:r>
              <a:rPr lang="en-US" dirty="0"/>
              <a:t>- Study of individual horoscope</a:t>
            </a:r>
          </a:p>
          <a:p>
            <a:pPr lvl="1"/>
            <a:r>
              <a:rPr lang="en-US" b="1" i="1" dirty="0" err="1"/>
              <a:t>Muhurutha</a:t>
            </a:r>
            <a:r>
              <a:rPr lang="en-US" b="1" i="1" dirty="0"/>
              <a:t> </a:t>
            </a:r>
            <a:r>
              <a:rPr lang="en-US" dirty="0"/>
              <a:t>- understanding timing</a:t>
            </a:r>
          </a:p>
          <a:p>
            <a:r>
              <a:rPr lang="en-US" b="1" i="1" dirty="0" err="1"/>
              <a:t>Upaya</a:t>
            </a:r>
            <a:r>
              <a:rPr lang="en-US" b="1" i="1" dirty="0"/>
              <a:t> </a:t>
            </a:r>
            <a:r>
              <a:rPr lang="en-US" dirty="0"/>
              <a:t>- Is the remedial par</a:t>
            </a:r>
          </a:p>
          <a:p>
            <a:endParaRPr lang="en-US" dirty="0"/>
          </a:p>
        </p:txBody>
      </p:sp>
    </p:spTree>
    <p:extLst>
      <p:ext uri="{BB962C8B-B14F-4D97-AF65-F5344CB8AC3E}">
        <p14:creationId xmlns:p14="http://schemas.microsoft.com/office/powerpoint/2010/main" val="39894454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C1B83-BD15-4A25-89F0-7628EDC466EC}"/>
              </a:ext>
            </a:extLst>
          </p:cNvPr>
          <p:cNvSpPr>
            <a:spLocks noGrp="1"/>
          </p:cNvSpPr>
          <p:nvPr>
            <p:ph type="title"/>
          </p:nvPr>
        </p:nvSpPr>
        <p:spPr/>
        <p:txBody>
          <a:bodyPr/>
          <a:lstStyle/>
          <a:p>
            <a:r>
              <a:rPr lang="en-IN" dirty="0"/>
              <a:t>Saturn- Astronomy</a:t>
            </a:r>
          </a:p>
        </p:txBody>
      </p:sp>
      <p:sp>
        <p:nvSpPr>
          <p:cNvPr id="3" name="Content Placeholder 2">
            <a:extLst>
              <a:ext uri="{FF2B5EF4-FFF2-40B4-BE49-F238E27FC236}">
                <a16:creationId xmlns:a16="http://schemas.microsoft.com/office/drawing/2014/main" id="{C13FD2B9-B6B3-4E72-B6CE-A3EDDAA6FFD0}"/>
              </a:ext>
            </a:extLst>
          </p:cNvPr>
          <p:cNvSpPr>
            <a:spLocks noGrp="1"/>
          </p:cNvSpPr>
          <p:nvPr>
            <p:ph idx="1"/>
          </p:nvPr>
        </p:nvSpPr>
        <p:spPr/>
        <p:txBody>
          <a:bodyPr>
            <a:normAutofit fontScale="77500" lnSpcReduction="20000"/>
          </a:bodyPr>
          <a:lstStyle/>
          <a:p>
            <a:r>
              <a:rPr lang="en-US" dirty="0"/>
              <a:t>Saturn is the second largest planet in our Solar System. Its surface is made up of liquid and gas. Saturn is well known for its complex ring system.</a:t>
            </a:r>
          </a:p>
          <a:p>
            <a:r>
              <a:rPr lang="en-US" dirty="0"/>
              <a:t> It has a diameter of about 120,660 kilometers. Its closest distance from the Earth is about 1.2 billion kilometers. From Sun its distance varies from 1.35 billion kilometers to 1.5 billion kilometers. </a:t>
            </a:r>
          </a:p>
          <a:p>
            <a:r>
              <a:rPr lang="en-US" dirty="0"/>
              <a:t>Saturn takes 29.5 years to make one orbit around the Sun and it takes 10 hours 40 minutes to complete one rotation on its axis. Its average surface temperature is –178°C. </a:t>
            </a:r>
          </a:p>
          <a:p>
            <a:r>
              <a:rPr lang="en-US" dirty="0"/>
              <a:t>Its average geocentric motion per day is 00°02'01". Saturn have 62 natural satellites of which Titan is most famous as it is the biggest satellite in our Solar system. </a:t>
            </a:r>
          </a:p>
          <a:p>
            <a:r>
              <a:rPr lang="en-US" dirty="0"/>
              <a:t>Saturn retrograde for about 135 days per year.</a:t>
            </a:r>
            <a:endParaRPr lang="en-IN" dirty="0"/>
          </a:p>
        </p:txBody>
      </p:sp>
    </p:spTree>
    <p:extLst>
      <p:ext uri="{BB962C8B-B14F-4D97-AF65-F5344CB8AC3E}">
        <p14:creationId xmlns:p14="http://schemas.microsoft.com/office/powerpoint/2010/main" val="13272712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EB170-E109-4D93-BD9A-C954156BE021}"/>
              </a:ext>
            </a:extLst>
          </p:cNvPr>
          <p:cNvSpPr>
            <a:spLocks noGrp="1"/>
          </p:cNvSpPr>
          <p:nvPr>
            <p:ph type="title"/>
          </p:nvPr>
        </p:nvSpPr>
        <p:spPr/>
        <p:txBody>
          <a:bodyPr/>
          <a:lstStyle/>
          <a:p>
            <a:r>
              <a:rPr lang="en-IN" dirty="0"/>
              <a:t>Story</a:t>
            </a:r>
          </a:p>
        </p:txBody>
      </p:sp>
      <p:sp>
        <p:nvSpPr>
          <p:cNvPr id="3" name="Content Placeholder 2">
            <a:extLst>
              <a:ext uri="{FF2B5EF4-FFF2-40B4-BE49-F238E27FC236}">
                <a16:creationId xmlns:a16="http://schemas.microsoft.com/office/drawing/2014/main" id="{58EFD3A5-BFE0-45AB-B312-09F343BDCB4F}"/>
              </a:ext>
            </a:extLst>
          </p:cNvPr>
          <p:cNvSpPr>
            <a:spLocks noGrp="1"/>
          </p:cNvSpPr>
          <p:nvPr>
            <p:ph idx="1"/>
          </p:nvPr>
        </p:nvSpPr>
        <p:spPr/>
        <p:txBody>
          <a:bodyPr>
            <a:normAutofit fontScale="92500" lnSpcReduction="10000"/>
          </a:bodyPr>
          <a:lstStyle/>
          <a:p>
            <a:r>
              <a:rPr lang="en-US" dirty="0"/>
              <a:t>Saturn is tall, black, long-limbed, and emaciated, with reddish-brown eyes, large teeth and nails, prominent veins, a sunken stomach, a long beard, matted locks, and stiff body. </a:t>
            </a:r>
          </a:p>
          <a:p>
            <a:r>
              <a:rPr lang="en-US" dirty="0"/>
              <a:t>He is lame and his limbs are rigid; intensely harsh, </a:t>
            </a:r>
          </a:p>
          <a:p>
            <a:r>
              <a:rPr lang="en-US" dirty="0"/>
              <a:t>he is cruel in authority, and his gaze is utterly terrifying. Saturn is the son of the Sun and his wife's </a:t>
            </a:r>
            <a:r>
              <a:rPr lang="en-US" dirty="0" err="1"/>
              <a:t>Chaaya</a:t>
            </a:r>
            <a:r>
              <a:rPr lang="en-US" dirty="0"/>
              <a:t> (shadow) and is the brother of Yama, the god of righteousness and death.</a:t>
            </a:r>
            <a:br>
              <a:rPr lang="en-US" dirty="0"/>
            </a:br>
            <a:br>
              <a:rPr lang="en-US" dirty="0"/>
            </a:br>
            <a:r>
              <a:rPr lang="en-US" dirty="0"/>
              <a:t>..</a:t>
            </a:r>
            <a:br>
              <a:rPr lang="en-US" dirty="0"/>
            </a:br>
            <a:br>
              <a:rPr lang="en-US" dirty="0"/>
            </a:br>
            <a:endParaRPr lang="en-IN" dirty="0"/>
          </a:p>
        </p:txBody>
      </p:sp>
    </p:spTree>
    <p:extLst>
      <p:ext uri="{BB962C8B-B14F-4D97-AF65-F5344CB8AC3E}">
        <p14:creationId xmlns:p14="http://schemas.microsoft.com/office/powerpoint/2010/main" val="806114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BEEB-231D-4C9B-A82E-2A5CC21D9F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EA6A37-B6B8-4755-8186-1BF7774D8274}"/>
              </a:ext>
            </a:extLst>
          </p:cNvPr>
          <p:cNvSpPr>
            <a:spLocks noGrp="1"/>
          </p:cNvSpPr>
          <p:nvPr>
            <p:ph idx="1"/>
          </p:nvPr>
        </p:nvSpPr>
        <p:spPr/>
        <p:txBody>
          <a:bodyPr>
            <a:normAutofit lnSpcReduction="10000"/>
          </a:bodyPr>
          <a:lstStyle/>
          <a:p>
            <a:r>
              <a:rPr lang="en-US" dirty="0"/>
              <a:t>As soon as Saturn was born, his gaze fell on his father and caused vitiligo; his gaze next fell on the Sun's charioteer, who fell and broke his thigh; and next upon the seven horses of his chariot they all went stone blind.</a:t>
            </a:r>
          </a:p>
          <a:p>
            <a:r>
              <a:rPr lang="en-US" dirty="0"/>
              <a:t> The Sun tried a number of remedies but nothing worked. It was only when Saturn's gaze left them that the Sun's skin cleared, his charioteer's femur healed, and his horses regained their sight. </a:t>
            </a:r>
          </a:p>
          <a:p>
            <a:r>
              <a:rPr lang="en-US" dirty="0"/>
              <a:t>Saturn became a planet after performing penance in Banaras and propitiating Lord Shiva</a:t>
            </a:r>
            <a:endParaRPr lang="en-IN" dirty="0"/>
          </a:p>
        </p:txBody>
      </p:sp>
    </p:spTree>
    <p:extLst>
      <p:ext uri="{BB962C8B-B14F-4D97-AF65-F5344CB8AC3E}">
        <p14:creationId xmlns:p14="http://schemas.microsoft.com/office/powerpoint/2010/main" val="40732004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1EEC1-F548-4309-8735-DD256A076F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CCB627-1A1D-48BB-965C-F5CF6CDA89F9}"/>
              </a:ext>
            </a:extLst>
          </p:cNvPr>
          <p:cNvSpPr>
            <a:spLocks noGrp="1"/>
          </p:cNvSpPr>
          <p:nvPr>
            <p:ph idx="1"/>
          </p:nvPr>
        </p:nvSpPr>
        <p:spPr/>
        <p:txBody>
          <a:bodyPr/>
          <a:lstStyle/>
          <a:p>
            <a:r>
              <a:rPr lang="en-US" dirty="0"/>
              <a:t>When Shiva's son </a:t>
            </a:r>
            <a:r>
              <a:rPr lang="en-US" dirty="0" err="1"/>
              <a:t>Ganesha</a:t>
            </a:r>
            <a:r>
              <a:rPr lang="en-US" dirty="0"/>
              <a:t> was born, his mother Parvati wanted to show the boy to Saturn. Saturn politely advised her not to do so, but when she insisted, he gazed at the child reluctantly with only one eye.</a:t>
            </a:r>
          </a:p>
          <a:p>
            <a:r>
              <a:rPr lang="en-US" dirty="0"/>
              <a:t> Instantly </a:t>
            </a:r>
            <a:r>
              <a:rPr lang="en-US" dirty="0" err="1"/>
              <a:t>Ganesha's</a:t>
            </a:r>
            <a:r>
              <a:rPr lang="en-US" dirty="0"/>
              <a:t> head was reduced to ashes.</a:t>
            </a:r>
          </a:p>
          <a:p>
            <a:r>
              <a:rPr lang="en-US" dirty="0"/>
              <a:t> To prevent Parvati in her anger from destroying the universe, Lord Vishnu cut off head of a bull elephant and joined it to </a:t>
            </a:r>
            <a:r>
              <a:rPr lang="en-US" dirty="0" err="1"/>
              <a:t>Ganesha's</a:t>
            </a:r>
            <a:r>
              <a:rPr lang="en-US" dirty="0"/>
              <a:t> body</a:t>
            </a:r>
            <a:endParaRPr lang="en-IN" dirty="0"/>
          </a:p>
        </p:txBody>
      </p:sp>
    </p:spTree>
    <p:extLst>
      <p:ext uri="{BB962C8B-B14F-4D97-AF65-F5344CB8AC3E}">
        <p14:creationId xmlns:p14="http://schemas.microsoft.com/office/powerpoint/2010/main" val="13902402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58D0-672A-471E-AB70-DB328299BF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A148B0-A874-4E08-95FC-BEF3977A64AE}"/>
              </a:ext>
            </a:extLst>
          </p:cNvPr>
          <p:cNvSpPr>
            <a:spLocks noGrp="1"/>
          </p:cNvSpPr>
          <p:nvPr>
            <p:ph idx="1"/>
          </p:nvPr>
        </p:nvSpPr>
        <p:spPr/>
        <p:txBody>
          <a:bodyPr/>
          <a:lstStyle/>
          <a:p>
            <a:r>
              <a:rPr lang="en-US" dirty="0"/>
              <a:t>Saturn is the lord of longevity, death, justice and time. Even King Indra and all the gods panic when Saturn is nearby, for over the ages many thousands of </a:t>
            </a:r>
            <a:r>
              <a:rPr lang="en-US" dirty="0" err="1"/>
              <a:t>Indras</a:t>
            </a:r>
            <a:r>
              <a:rPr lang="en-US" dirty="0"/>
              <a:t> have been overtaken by the power of time.</a:t>
            </a:r>
            <a:endParaRPr lang="en-IN" dirty="0"/>
          </a:p>
        </p:txBody>
      </p:sp>
    </p:spTree>
    <p:extLst>
      <p:ext uri="{BB962C8B-B14F-4D97-AF65-F5344CB8AC3E}">
        <p14:creationId xmlns:p14="http://schemas.microsoft.com/office/powerpoint/2010/main" val="41837896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descr="H:\astrolok\new ppt 23-9-2016\slide 11.jpg"/>
          <p:cNvPicPr>
            <a:picLocks noChangeAspect="1" noChangeArrowheads="1"/>
          </p:cNvPicPr>
          <p:nvPr/>
        </p:nvPicPr>
        <p:blipFill>
          <a:blip r:embed="rId2" cstate="print"/>
          <a:srcRect/>
          <a:stretch>
            <a:fillRect/>
          </a:stretch>
        </p:blipFill>
        <p:spPr bwMode="auto">
          <a:xfrm>
            <a:off x="0" y="2832"/>
            <a:ext cx="12187354" cy="6852337"/>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descr="H:\astrolok\new ppt 23-9-2016\slide 12.jpg"/>
          <p:cNvPicPr>
            <a:picLocks noChangeAspect="1" noChangeArrowheads="1"/>
          </p:cNvPicPr>
          <p:nvPr/>
        </p:nvPicPr>
        <p:blipFill>
          <a:blip r:embed="rId2" cstate="print"/>
          <a:srcRect/>
          <a:stretch>
            <a:fillRect/>
          </a:stretch>
        </p:blipFill>
        <p:spPr bwMode="auto">
          <a:xfrm>
            <a:off x="4647" y="2832"/>
            <a:ext cx="12187354" cy="6852337"/>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H:\astrolok\ppt\jpg\36 to Slide\48.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H:\astrolok\ppt\jpg\36 to Slide\49.jpg"/>
          <p:cNvPicPr>
            <a:picLocks noChangeAspect="1" noChangeArrowheads="1"/>
          </p:cNvPicPr>
          <p:nvPr/>
        </p:nvPicPr>
        <p:blipFill>
          <a:blip r:embed="rId2" cstate="email"/>
          <a:srcRect/>
          <a:stretch>
            <a:fillRect/>
          </a:stretch>
        </p:blipFill>
        <p:spPr bwMode="auto">
          <a:xfrm>
            <a:off x="-1163" y="1199"/>
            <a:ext cx="12194325" cy="6855603"/>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A256-59BB-4A30-8DF0-E6B2016EA97F}"/>
              </a:ext>
            </a:extLst>
          </p:cNvPr>
          <p:cNvSpPr>
            <a:spLocks noGrp="1"/>
          </p:cNvSpPr>
          <p:nvPr>
            <p:ph type="title"/>
          </p:nvPr>
        </p:nvSpPr>
        <p:spPr/>
        <p:txBody>
          <a:bodyPr/>
          <a:lstStyle/>
          <a:p>
            <a:r>
              <a:rPr lang="en-IN" dirty="0"/>
              <a:t>Rahu&amp; Ketu- Astronomy</a:t>
            </a:r>
          </a:p>
        </p:txBody>
      </p:sp>
      <p:sp>
        <p:nvSpPr>
          <p:cNvPr id="3" name="Content Placeholder 2">
            <a:extLst>
              <a:ext uri="{FF2B5EF4-FFF2-40B4-BE49-F238E27FC236}">
                <a16:creationId xmlns:a16="http://schemas.microsoft.com/office/drawing/2014/main" id="{EFE19935-8840-4517-B106-ADE9AEA2DED2}"/>
              </a:ext>
            </a:extLst>
          </p:cNvPr>
          <p:cNvSpPr>
            <a:spLocks noGrp="1"/>
          </p:cNvSpPr>
          <p:nvPr>
            <p:ph idx="1"/>
          </p:nvPr>
        </p:nvSpPr>
        <p:spPr/>
        <p:txBody>
          <a:bodyPr/>
          <a:lstStyle/>
          <a:p>
            <a:r>
              <a:rPr lang="en-US" dirty="0"/>
              <a:t>Astronomically (as per Hindu Astrology), Rahu and Ketu denote the two points of intersection of the paths of the Sun and the Moon as they move around the celestial sphere. </a:t>
            </a:r>
          </a:p>
          <a:p>
            <a:r>
              <a:rPr lang="en-US" dirty="0"/>
              <a:t>Therefore, Rahu and Ketu are respectively called the north and the south lunar nodes. </a:t>
            </a:r>
          </a:p>
          <a:p>
            <a:r>
              <a:rPr lang="en-US" dirty="0"/>
              <a:t>The fact that eclipses occur when Sun and Moon are at one of these points gives rise to the myth of the swallowing of the Sun.</a:t>
            </a:r>
            <a:endParaRPr lang="en-IN" dirty="0"/>
          </a:p>
        </p:txBody>
      </p:sp>
    </p:spTree>
    <p:extLst>
      <p:ext uri="{BB962C8B-B14F-4D97-AF65-F5344CB8AC3E}">
        <p14:creationId xmlns:p14="http://schemas.microsoft.com/office/powerpoint/2010/main" val="2140885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2B55-CE5F-4428-B1BF-C1B4DF6C40C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0FF5528-A366-4ABE-A507-D644CB7B954C}"/>
              </a:ext>
            </a:extLst>
          </p:cNvPr>
          <p:cNvSpPr>
            <a:spLocks noGrp="1"/>
          </p:cNvSpPr>
          <p:nvPr>
            <p:ph idx="1"/>
          </p:nvPr>
        </p:nvSpPr>
        <p:spPr/>
        <p:txBody>
          <a:bodyPr>
            <a:normAutofit/>
          </a:bodyPr>
          <a:lstStyle/>
          <a:p>
            <a:pPr marL="0" indent="0" algn="ctr">
              <a:buNone/>
            </a:pPr>
            <a:r>
              <a:rPr lang="en-IN" sz="4500" dirty="0"/>
              <a:t>How the sky is divided</a:t>
            </a:r>
          </a:p>
        </p:txBody>
      </p:sp>
    </p:spTree>
    <p:extLst>
      <p:ext uri="{BB962C8B-B14F-4D97-AF65-F5344CB8AC3E}">
        <p14:creationId xmlns:p14="http://schemas.microsoft.com/office/powerpoint/2010/main" val="23957786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9BE9-8285-41F1-BE62-0659B4FE08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A4C211-9E47-431A-8337-1AA86DAEED22}"/>
              </a:ext>
            </a:extLst>
          </p:cNvPr>
          <p:cNvSpPr>
            <a:spLocks noGrp="1"/>
          </p:cNvSpPr>
          <p:nvPr>
            <p:ph idx="1"/>
          </p:nvPr>
        </p:nvSpPr>
        <p:spPr/>
        <p:txBody>
          <a:bodyPr>
            <a:normAutofit/>
          </a:bodyPr>
          <a:lstStyle/>
          <a:p>
            <a:r>
              <a:rPr lang="en-US" dirty="0"/>
              <a:t>The Rahu is the son of </a:t>
            </a:r>
            <a:r>
              <a:rPr lang="en-US" dirty="0" err="1"/>
              <a:t>Viprachitti</a:t>
            </a:r>
            <a:r>
              <a:rPr lang="en-US" dirty="0"/>
              <a:t> and his wife </a:t>
            </a:r>
            <a:r>
              <a:rPr lang="en-US" dirty="0" err="1"/>
              <a:t>Simhika</a:t>
            </a:r>
            <a:r>
              <a:rPr lang="en-US" dirty="0"/>
              <a:t>, the sister of </a:t>
            </a:r>
            <a:r>
              <a:rPr lang="en-US" dirty="0" err="1"/>
              <a:t>Prahlada</a:t>
            </a:r>
            <a:r>
              <a:rPr lang="en-US" dirty="0"/>
              <a:t>. the devotee of Lord Vishnu. </a:t>
            </a:r>
          </a:p>
          <a:p>
            <a:r>
              <a:rPr lang="en-US" dirty="0"/>
              <a:t>Ketu is the dismembered body of which Rahu is the head. </a:t>
            </a:r>
          </a:p>
          <a:p>
            <a:r>
              <a:rPr lang="en-US" dirty="0"/>
              <a:t>The demi gods or the Devas were losing their glory and power due to a curse by sage </a:t>
            </a:r>
            <a:r>
              <a:rPr lang="en-US" dirty="0" err="1"/>
              <a:t>Durvasas</a:t>
            </a:r>
            <a:r>
              <a:rPr lang="en-US" dirty="0"/>
              <a:t> and the king of Devas the mighty Indra has lost his kingdom, the heaven to Asuras or the devils.</a:t>
            </a:r>
            <a:br>
              <a:rPr lang="en-US" dirty="0"/>
            </a:br>
            <a:endParaRPr lang="en-IN" dirty="0"/>
          </a:p>
        </p:txBody>
      </p:sp>
    </p:spTree>
    <p:extLst>
      <p:ext uri="{BB962C8B-B14F-4D97-AF65-F5344CB8AC3E}">
        <p14:creationId xmlns:p14="http://schemas.microsoft.com/office/powerpoint/2010/main" val="14531028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92C5-6D0E-49C3-B87A-AD111D0EFC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90317E7-48F7-406B-952D-7724CB880CEE}"/>
              </a:ext>
            </a:extLst>
          </p:cNvPr>
          <p:cNvSpPr>
            <a:spLocks noGrp="1"/>
          </p:cNvSpPr>
          <p:nvPr>
            <p:ph idx="1"/>
          </p:nvPr>
        </p:nvSpPr>
        <p:spPr/>
        <p:txBody>
          <a:bodyPr>
            <a:normAutofit lnSpcReduction="10000"/>
          </a:bodyPr>
          <a:lstStyle/>
          <a:p>
            <a:br>
              <a:rPr lang="en-US" dirty="0"/>
            </a:br>
            <a:r>
              <a:rPr lang="en-US" dirty="0"/>
              <a:t>The Devas approached supreme father, and creator or universe, Lord Brahma for help, who guided them to Lord Vishnu, the preserver of universe.</a:t>
            </a:r>
          </a:p>
          <a:p>
            <a:r>
              <a:rPr lang="en-US" dirty="0"/>
              <a:t> Lord Vishnu made a plan and suggested Devas to approach the Asuras and ask them for their co operation in churning the mighty ocean to obtain amrita, the nectar of immortality, which Devas and Asuras can divide among themselves and can become immortal.</a:t>
            </a:r>
          </a:p>
          <a:p>
            <a:r>
              <a:rPr lang="en-US" dirty="0"/>
              <a:t> The Devas approached Asuras who agreed as this task required combined efforts of both Devas and Asuras.</a:t>
            </a:r>
            <a:endParaRPr lang="en-IN" dirty="0"/>
          </a:p>
        </p:txBody>
      </p:sp>
    </p:spTree>
    <p:extLst>
      <p:ext uri="{BB962C8B-B14F-4D97-AF65-F5344CB8AC3E}">
        <p14:creationId xmlns:p14="http://schemas.microsoft.com/office/powerpoint/2010/main" val="21589096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0CB6-D3EB-4E40-BD08-4E780ADADA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8C9519-42C8-419F-BE5C-6F7BE854428A}"/>
              </a:ext>
            </a:extLst>
          </p:cNvPr>
          <p:cNvSpPr>
            <a:spLocks noGrp="1"/>
          </p:cNvSpPr>
          <p:nvPr>
            <p:ph idx="1"/>
          </p:nvPr>
        </p:nvSpPr>
        <p:spPr/>
        <p:txBody>
          <a:bodyPr>
            <a:normAutofit fontScale="77500" lnSpcReduction="20000"/>
          </a:bodyPr>
          <a:lstStyle/>
          <a:p>
            <a:r>
              <a:rPr lang="en-US" dirty="0"/>
              <a:t>They started churning using Mount </a:t>
            </a:r>
            <a:r>
              <a:rPr lang="en-US" dirty="0" err="1"/>
              <a:t>Mandara</a:t>
            </a:r>
            <a:r>
              <a:rPr lang="en-US" dirty="0"/>
              <a:t> as a rod and the Serpent Vasuki as a rope.</a:t>
            </a:r>
          </a:p>
          <a:p>
            <a:r>
              <a:rPr lang="en-US" dirty="0"/>
              <a:t> Lord Vishnu incarnated as a Tortoise to hold up the mountain on his back. As the churning of the ocean started several things </a:t>
            </a:r>
            <a:r>
              <a:rPr lang="en-US" dirty="0" err="1"/>
              <a:t>energed</a:t>
            </a:r>
            <a:r>
              <a:rPr lang="en-US" dirty="0"/>
              <a:t> as a result, starting with poison </a:t>
            </a:r>
            <a:r>
              <a:rPr lang="en-US" dirty="0" err="1"/>
              <a:t>Halahala</a:t>
            </a:r>
            <a:r>
              <a:rPr lang="en-US" dirty="0"/>
              <a:t> which threatened to destroy all the universe but Lord Shiva kept it in his throat, without swallowing it. </a:t>
            </a:r>
          </a:p>
          <a:p>
            <a:r>
              <a:rPr lang="en-US" dirty="0" err="1"/>
              <a:t>Kamadhenu</a:t>
            </a:r>
            <a:r>
              <a:rPr lang="en-US" dirty="0"/>
              <a:t>, the wish-fulfilling cow, celestial horse </a:t>
            </a:r>
            <a:r>
              <a:rPr lang="en-US" dirty="0" err="1"/>
              <a:t>Ucchaishravas</a:t>
            </a:r>
            <a:r>
              <a:rPr lang="en-US" dirty="0"/>
              <a:t>, </a:t>
            </a:r>
            <a:r>
              <a:rPr lang="en-US" dirty="0" err="1"/>
              <a:t>Airavata</a:t>
            </a:r>
            <a:r>
              <a:rPr lang="en-US" dirty="0"/>
              <a:t>, the celestial elephant, the </a:t>
            </a:r>
            <a:r>
              <a:rPr lang="en-US" dirty="0" err="1"/>
              <a:t>Kausthubha</a:t>
            </a:r>
            <a:r>
              <a:rPr lang="en-US" dirty="0"/>
              <a:t> gem, the </a:t>
            </a:r>
            <a:r>
              <a:rPr lang="en-US" dirty="0" err="1"/>
              <a:t>Parijataka</a:t>
            </a:r>
            <a:r>
              <a:rPr lang="en-US" dirty="0"/>
              <a:t> (wish-fulfilling tree), Apsaras, the beautiful celestials maids, Lakshmi, the goddess of prosperity, </a:t>
            </a:r>
            <a:r>
              <a:rPr lang="en-US" dirty="0" err="1"/>
              <a:t>Varuni</a:t>
            </a:r>
            <a:r>
              <a:rPr lang="en-US" dirty="0"/>
              <a:t>, the goddess of liquor appeared one by one. </a:t>
            </a:r>
          </a:p>
          <a:p>
            <a:r>
              <a:rPr lang="en-US" dirty="0"/>
              <a:t>Finally </a:t>
            </a:r>
            <a:r>
              <a:rPr lang="en-US" dirty="0" err="1"/>
              <a:t>Dhanvantari</a:t>
            </a:r>
            <a:r>
              <a:rPr lang="en-US" dirty="0"/>
              <a:t>, the god of medicine, appeared holding the pot of amrita. The Asuras forcefully snatched it, and refused to give it to Devas.</a:t>
            </a:r>
            <a:br>
              <a:rPr lang="en-US" dirty="0"/>
            </a:br>
            <a:br>
              <a:rPr lang="en-US" dirty="0"/>
            </a:br>
            <a:r>
              <a:rPr lang="en-US" dirty="0"/>
              <a:t>.</a:t>
            </a:r>
            <a:endParaRPr lang="en-IN" dirty="0"/>
          </a:p>
        </p:txBody>
      </p:sp>
    </p:spTree>
    <p:extLst>
      <p:ext uri="{BB962C8B-B14F-4D97-AF65-F5344CB8AC3E}">
        <p14:creationId xmlns:p14="http://schemas.microsoft.com/office/powerpoint/2010/main" val="910070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BAB81-E8CA-408E-B112-39115BA957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C2F025-F16B-431B-8C5D-F83945D4F478}"/>
              </a:ext>
            </a:extLst>
          </p:cNvPr>
          <p:cNvSpPr>
            <a:spLocks noGrp="1"/>
          </p:cNvSpPr>
          <p:nvPr>
            <p:ph idx="1"/>
          </p:nvPr>
        </p:nvSpPr>
        <p:spPr/>
        <p:txBody>
          <a:bodyPr>
            <a:normAutofit fontScale="85000" lnSpcReduction="20000"/>
          </a:bodyPr>
          <a:lstStyle/>
          <a:p>
            <a:r>
              <a:rPr lang="en-US" dirty="0"/>
              <a:t>Lord Vishnu then incarnated as Mohini, the enchantress, the most beautiful female form in the universe. </a:t>
            </a:r>
          </a:p>
          <a:p>
            <a:r>
              <a:rPr lang="en-US" dirty="0"/>
              <a:t>Devas knew this plan and controlled themselves but the Asuras were overwhelmed with lust for her and agreed to her decision for distribution of nectar as per her rules. </a:t>
            </a:r>
          </a:p>
          <a:p>
            <a:r>
              <a:rPr lang="en-US" dirty="0"/>
              <a:t>She asked all the Devas and Asuras to sit in a line and started distributing nectar first to Devas. </a:t>
            </a:r>
          </a:p>
          <a:p>
            <a:r>
              <a:rPr lang="en-US" dirty="0"/>
              <a:t>Rahu disguised himself as one of the Devas and sat between the Sun and Moon gods, who recognized him and told Vishnu who was in the form of Mohini. </a:t>
            </a:r>
          </a:p>
          <a:p>
            <a:r>
              <a:rPr lang="en-US" dirty="0"/>
              <a:t>Lord Vishnu severed Rahu's head with his discus, the </a:t>
            </a:r>
            <a:r>
              <a:rPr lang="en-US" dirty="0" err="1"/>
              <a:t>sudarshan</a:t>
            </a:r>
            <a:r>
              <a:rPr lang="en-US" dirty="0"/>
              <a:t> charka but not before he managed to drink a drop of the nectar and become immortal</a:t>
            </a:r>
            <a:endParaRPr lang="en-IN" dirty="0"/>
          </a:p>
        </p:txBody>
      </p:sp>
    </p:spTree>
    <p:extLst>
      <p:ext uri="{BB962C8B-B14F-4D97-AF65-F5344CB8AC3E}">
        <p14:creationId xmlns:p14="http://schemas.microsoft.com/office/powerpoint/2010/main" val="3013299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CD68-D8CF-4236-8D01-E43513C818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36EF34-03DB-4D61-A113-388797F7B370}"/>
              </a:ext>
            </a:extLst>
          </p:cNvPr>
          <p:cNvSpPr>
            <a:spLocks noGrp="1"/>
          </p:cNvSpPr>
          <p:nvPr>
            <p:ph idx="1"/>
          </p:nvPr>
        </p:nvSpPr>
        <p:spPr/>
        <p:txBody>
          <a:bodyPr>
            <a:normAutofit lnSpcReduction="10000"/>
          </a:bodyPr>
          <a:lstStyle/>
          <a:p>
            <a:r>
              <a:rPr lang="en-US" dirty="0"/>
              <a:t>Thus his Head and Body become separate but both become immortal as separate entity due to nectar. </a:t>
            </a:r>
          </a:p>
          <a:p>
            <a:r>
              <a:rPr lang="en-US" dirty="0"/>
              <a:t>The Head is known as Rahu and the headless body is the Ketu. Since then Rahu and Ketu constantly chase Sun and Moon for revenge for they are the cause of separating head and body of the devil Rahu. </a:t>
            </a:r>
          </a:p>
          <a:p>
            <a:r>
              <a:rPr lang="en-US" dirty="0"/>
              <a:t>And when they succeed catching Sun and Moon they swallow them causing Solar or Lunar eclipse but they cant hold them for long and Sun and Moon emerges again intact as they also had nectar and are immortal.</a:t>
            </a:r>
            <a:endParaRPr lang="en-IN" dirty="0"/>
          </a:p>
        </p:txBody>
      </p:sp>
    </p:spTree>
    <p:extLst>
      <p:ext uri="{BB962C8B-B14F-4D97-AF65-F5344CB8AC3E}">
        <p14:creationId xmlns:p14="http://schemas.microsoft.com/office/powerpoint/2010/main" val="20879528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descr="H:\astrolok\new ppt 23-9-2016\slide 14.jpg"/>
          <p:cNvPicPr>
            <a:picLocks noChangeAspect="1" noChangeArrowheads="1"/>
          </p:cNvPicPr>
          <p:nvPr/>
        </p:nvPicPr>
        <p:blipFill>
          <a:blip r:embed="rId2" cstate="print"/>
          <a:srcRect/>
          <a:stretch>
            <a:fillRect/>
          </a:stretch>
        </p:blipFill>
        <p:spPr bwMode="auto">
          <a:xfrm>
            <a:off x="0" y="2832"/>
            <a:ext cx="12187354" cy="6852337"/>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descr="H:\astrolok\new ppt 23-9-2016\slide 15.jpg"/>
          <p:cNvPicPr>
            <a:picLocks noChangeAspect="1" noChangeArrowheads="1"/>
          </p:cNvPicPr>
          <p:nvPr/>
        </p:nvPicPr>
        <p:blipFill>
          <a:blip r:embed="rId2" cstate="print"/>
          <a:srcRect/>
          <a:stretch>
            <a:fillRect/>
          </a:stretch>
        </p:blipFill>
        <p:spPr bwMode="auto">
          <a:xfrm>
            <a:off x="4647" y="2832"/>
            <a:ext cx="12187354" cy="6852337"/>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0649-CCCF-48A9-A7EC-949C24B739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0F9485-D9BA-4BE1-B565-CE2CBE05173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5487950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890</TotalTime>
  <Words>6063</Words>
  <Application>Microsoft Office PowerPoint</Application>
  <PresentationFormat>Widescreen</PresentationFormat>
  <Paragraphs>315</Paragraphs>
  <Slides>97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Arial</vt:lpstr>
      <vt:lpstr>Calibri</vt:lpstr>
      <vt:lpstr>Calibri Light</vt:lpstr>
      <vt:lpstr>Georgia</vt:lpstr>
      <vt:lpstr>Custom Design</vt:lpstr>
      <vt:lpstr>Astrology Basics </vt:lpstr>
      <vt:lpstr>Jyotish</vt:lpstr>
      <vt:lpstr>“Jyotishi”</vt:lpstr>
      <vt:lpstr>Classification of Bhartiya scriptures</vt:lpstr>
      <vt:lpstr>PowerPoint Presentation</vt:lpstr>
      <vt:lpstr>PowerPoint Presentation</vt:lpstr>
      <vt:lpstr>PowerPoint Presentation</vt:lpstr>
      <vt:lpstr>PowerPoint Presentation</vt:lpstr>
      <vt:lpstr>PowerPoint Presentation</vt:lpstr>
      <vt:lpstr>Fixed division</vt:lpstr>
      <vt:lpstr>PowerPoint Presentation</vt:lpstr>
      <vt:lpstr>PowerPoint Presentation</vt:lpstr>
      <vt:lpstr>PowerPoint Presentation</vt:lpstr>
      <vt:lpstr>Nakshatra and their lords</vt:lpstr>
      <vt:lpstr>Sky divided in 108 parts</vt:lpstr>
      <vt:lpstr>Dynamic division</vt:lpstr>
      <vt:lpstr>Zodiac divided as per directions</vt:lpstr>
      <vt:lpstr>PowerPoint Presentation</vt:lpstr>
      <vt:lpstr>North Indian</vt:lpstr>
      <vt:lpstr>Graha and Avatars of Vishnu</vt:lpstr>
      <vt:lpstr>The Panchmahabhutas</vt:lpstr>
      <vt:lpstr>How meditation and Yoga helps</vt:lpstr>
      <vt:lpstr>Three Gunas</vt:lpstr>
      <vt:lpstr>How to cast the horoscope</vt:lpstr>
      <vt:lpstr>PowerPoint Presentation</vt:lpstr>
      <vt:lpstr>Position when Leo is rising in the east. </vt:lpstr>
      <vt:lpstr>Position when Scorpio is rising in east</vt:lpstr>
      <vt:lpstr>PowerPoint Presentation</vt:lpstr>
      <vt:lpstr>Movement of Sun</vt:lpstr>
      <vt:lpstr>The South Indian chart</vt:lpstr>
      <vt:lpstr>South Indian chart</vt:lpstr>
      <vt:lpstr>PowerPoint Presentation</vt:lpstr>
      <vt:lpstr>More example- Scorpion Ascendant</vt:lpstr>
      <vt:lpstr>Sun- Astronomical facts</vt:lpstr>
      <vt:lpstr>Sun- Mythological Story</vt:lpstr>
      <vt:lpstr>PowerPoint Presentation</vt:lpstr>
      <vt:lpstr>PowerPoint Presentation</vt:lpstr>
      <vt:lpstr>PowerPoint Presentation</vt:lpstr>
      <vt:lpstr>PowerPoint Presentation</vt:lpstr>
      <vt:lpstr>Moon- Astronomical facts</vt:lpstr>
      <vt:lpstr>Story</vt:lpstr>
      <vt:lpstr>PowerPoint Presentation</vt:lpstr>
      <vt:lpstr>PowerPoint Presentation</vt:lpstr>
      <vt:lpstr>PowerPoint Presentation</vt:lpstr>
      <vt:lpstr>PowerPoint Presentation</vt:lpstr>
      <vt:lpstr>PowerPoint Presentation</vt:lpstr>
      <vt:lpstr>Mars- Astronomy</vt:lpstr>
      <vt:lpstr>Mythology</vt:lpstr>
      <vt:lpstr>PowerPoint Presentation</vt:lpstr>
      <vt:lpstr>PowerPoint Presentation</vt:lpstr>
      <vt:lpstr>PowerPoint Presentation</vt:lpstr>
      <vt:lpstr>PowerPoint Presentation</vt:lpstr>
      <vt:lpstr>PowerPoint Presentation</vt:lpstr>
      <vt:lpstr>PowerPoint Presentation</vt:lpstr>
      <vt:lpstr>Mercury- Astronomy</vt:lpstr>
      <vt:lpstr>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Venus- Astronomy</vt:lpstr>
      <vt:lpstr>Story</vt:lpstr>
      <vt:lpstr>PowerPoint Presentation</vt:lpstr>
      <vt:lpstr>PowerPoint Presentation</vt:lpstr>
      <vt:lpstr>PowerPoint Presentation</vt:lpstr>
      <vt:lpstr>PowerPoint Presentation</vt:lpstr>
      <vt:lpstr>PowerPoint Presentation</vt:lpstr>
      <vt:lpstr>PowerPoint Presentation</vt:lpstr>
      <vt:lpstr>Jupiter- Astronomy</vt:lpstr>
      <vt:lpstr>Story</vt:lpstr>
      <vt:lpstr>PowerPoint Presentation</vt:lpstr>
      <vt:lpstr>PowerPoint Presentation</vt:lpstr>
      <vt:lpstr>PowerPoint Presentation</vt:lpstr>
      <vt:lpstr>PowerPoint Presentation</vt:lpstr>
      <vt:lpstr>PowerPoint Presentation</vt:lpstr>
      <vt:lpstr>PowerPoint Presentation</vt:lpstr>
      <vt:lpstr>Saturn- Astronomy</vt:lpstr>
      <vt:lpstr>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Rahu&amp; Ketu- Astronomy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Kshitij Shivprasad</dc:creator>
  <cp:lastModifiedBy>Kshitij Shivprasad</cp:lastModifiedBy>
  <cp:revision>41</cp:revision>
  <dcterms:created xsi:type="dcterms:W3CDTF">2018-05-18T10:40:50Z</dcterms:created>
  <dcterms:modified xsi:type="dcterms:W3CDTF">2019-12-06T09:28:20Z</dcterms:modified>
</cp:coreProperties>
</file>